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0"/>
  </p:notesMasterIdLst>
  <p:sldIdLst>
    <p:sldId id="361" r:id="rId2"/>
    <p:sldId id="340" r:id="rId3"/>
    <p:sldId id="358" r:id="rId4"/>
    <p:sldId id="326" r:id="rId5"/>
    <p:sldId id="327" r:id="rId6"/>
    <p:sldId id="356" r:id="rId7"/>
    <p:sldId id="341" r:id="rId8"/>
    <p:sldId id="328" r:id="rId9"/>
    <p:sldId id="342" r:id="rId10"/>
    <p:sldId id="343" r:id="rId11"/>
    <p:sldId id="357" r:id="rId12"/>
    <p:sldId id="344" r:id="rId13"/>
    <p:sldId id="345" r:id="rId14"/>
    <p:sldId id="346" r:id="rId15"/>
    <p:sldId id="347" r:id="rId16"/>
    <p:sldId id="348" r:id="rId17"/>
    <p:sldId id="349" r:id="rId18"/>
    <p:sldId id="350" r:id="rId19"/>
    <p:sldId id="351" r:id="rId20"/>
    <p:sldId id="352" r:id="rId21"/>
    <p:sldId id="353" r:id="rId22"/>
    <p:sldId id="354" r:id="rId23"/>
    <p:sldId id="355" r:id="rId24"/>
    <p:sldId id="336" r:id="rId25"/>
    <p:sldId id="359" r:id="rId26"/>
    <p:sldId id="360" r:id="rId27"/>
    <p:sldId id="338" r:id="rId28"/>
    <p:sldId id="339" r:id="rId29"/>
  </p:sldIdLst>
  <p:sldSz cx="9144000" cy="6858000" type="screen4x3"/>
  <p:notesSz cx="6858000" cy="9144000"/>
  <p:defaultTextStyle>
    <a:defPPr>
      <a:defRPr lang="es-A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FFC4"/>
    <a:srgbClr val="9966FF"/>
    <a:srgbClr val="CC99FF"/>
    <a:srgbClr val="007A17"/>
    <a:srgbClr val="5C5C5C"/>
    <a:srgbClr val="01010B"/>
    <a:srgbClr val="9B9B9B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Estilo claro 2 - Acento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81" autoAdjust="0"/>
    <p:restoredTop sz="86864" autoAdjust="0"/>
  </p:normalViewPr>
  <p:slideViewPr>
    <p:cSldViewPr>
      <p:cViewPr>
        <p:scale>
          <a:sx n="90" d="100"/>
          <a:sy n="90" d="100"/>
        </p:scale>
        <p:origin x="-252" y="29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8538ACB7-9BC3-4134-B3A2-8C904A625BB5}" type="datetimeFigureOut">
              <a:rPr lang="es-AR"/>
              <a:pPr>
                <a:defRPr/>
              </a:pPr>
              <a:t>19/08/2013</a:t>
            </a:fld>
            <a:endParaRPr lang="es-AR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AR" noProof="0" smtClean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s-AR" noProof="0" smtClean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80C96E76-429E-401D-93B3-793D0989A3D7}" type="slidenum">
              <a:rPr lang="es-AR"/>
              <a:pPr>
                <a:defRPr/>
              </a:pPr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673240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4710F69-A30D-464A-A84B-D7F10D6805AF}" type="slidenum">
              <a:rPr lang="es-AR"/>
              <a:pPr/>
              <a:t>1</a:t>
            </a:fld>
            <a:endParaRPr lang="es-AR"/>
          </a:p>
        </p:txBody>
      </p:sp>
      <p:sp>
        <p:nvSpPr>
          <p:cNvPr id="3276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77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200">
                <a:solidFill>
                  <a:srgbClr val="000000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s-ES">
              <a:latin typeface="Calibri" pitchFamily="34" charset="0"/>
              <a:ea typeface="Microsoft YaHei" charset="-122"/>
            </a:endParaRPr>
          </a:p>
        </p:txBody>
      </p:sp>
      <p:sp>
        <p:nvSpPr>
          <p:cNvPr id="32771" name="Text Box 3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9pPr>
          </a:lstStyle>
          <a:p>
            <a:pPr algn="r">
              <a:buClrTx/>
              <a:buFontTx/>
              <a:buNone/>
            </a:pPr>
            <a:fld id="{38DA7972-125F-458A-B246-050F40A646AC}" type="slidenum">
              <a:rPr lang="es-AR" sz="1200"/>
              <a:pPr algn="r">
                <a:buClrTx/>
                <a:buFontTx/>
                <a:buNone/>
              </a:pPr>
              <a:t>1</a:t>
            </a:fld>
            <a:endParaRPr lang="es-AR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ES_tradnl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ES" smtClean="0"/>
          </a:p>
        </p:txBody>
      </p:sp>
      <p:sp>
        <p:nvSpPr>
          <p:cNvPr id="34820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8E41EDA2-BA5A-4853-A67E-F72D33E8021B}" type="slidenum">
              <a:rPr lang="es-AR" smtClean="0"/>
              <a:pPr eaLnBrk="1" hangingPunct="1"/>
              <a:t>25</a:t>
            </a:fld>
            <a:endParaRPr lang="es-AR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ES" smtClean="0"/>
          </a:p>
        </p:txBody>
      </p:sp>
      <p:sp>
        <p:nvSpPr>
          <p:cNvPr id="35844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A5EF5953-5167-40EC-A677-66264E942D18}" type="slidenum">
              <a:rPr lang="es-AR" smtClean="0"/>
              <a:pPr eaLnBrk="1" hangingPunct="1"/>
              <a:t>26</a:t>
            </a:fld>
            <a:endParaRPr lang="es-A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" y="5194300"/>
            <a:ext cx="7467600" cy="91440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686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" y="6032500"/>
            <a:ext cx="6400800" cy="7493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quarter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spcBef>
                <a:spcPct val="0"/>
              </a:spcBef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3D5F6F31-F80A-40B5-87BD-F9A1657F760F}" type="datetimeFigureOut">
              <a:rPr lang="es-AR"/>
              <a:pPr>
                <a:defRPr/>
              </a:pPr>
              <a:t>19/08/2013</a:t>
            </a:fld>
            <a:endParaRPr lang="es-A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spcBef>
                <a:spcPct val="0"/>
              </a:spcBef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spcBef>
                <a:spcPct val="0"/>
              </a:spcBef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45297DA0-5FA6-4D51-8922-8F11F0D24ACA}" type="slidenum">
              <a:rPr lang="es-AR"/>
              <a:pPr>
                <a:defRPr/>
              </a:pPr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4740047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F84A9E-6603-4AC8-BB3B-02269EC30759}" type="datetimeFigureOut">
              <a:rPr lang="es-AR"/>
              <a:pPr>
                <a:defRPr/>
              </a:pPr>
              <a:t>19/08/2013</a:t>
            </a:fld>
            <a:endParaRPr lang="es-A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1CA49D-1CF2-4DBE-A53D-E608FAD43EBD}" type="slidenum">
              <a:rPr lang="es-AR"/>
              <a:pPr>
                <a:defRPr/>
              </a:pPr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8954227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152400"/>
            <a:ext cx="1981200" cy="58674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85800" y="152400"/>
            <a:ext cx="5791200" cy="586740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C5065-616C-430A-97F0-A781B1AF6615}" type="datetimeFigureOut">
              <a:rPr lang="es-AR"/>
              <a:pPr>
                <a:defRPr/>
              </a:pPr>
              <a:t>19/08/2013</a:t>
            </a:fld>
            <a:endParaRPr lang="es-A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527615-C8D1-4F13-81F5-C3CADB2787F5}" type="slidenum">
              <a:rPr lang="es-AR"/>
              <a:pPr>
                <a:defRPr/>
              </a:pPr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7536426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DB2AB8-5A90-4820-93B3-534CC626EB6C}" type="datetimeFigureOut">
              <a:rPr lang="es-AR"/>
              <a:pPr>
                <a:defRPr/>
              </a:pPr>
              <a:t>19/08/2013</a:t>
            </a:fld>
            <a:endParaRPr lang="es-A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18FCE2-5A43-4B6E-83CD-83DDAA5CA6C2}" type="slidenum">
              <a:rPr lang="es-AR"/>
              <a:pPr>
                <a:defRPr/>
              </a:pPr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0679067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D3C799-FB49-463E-87B2-E2053BF64F8B}" type="datetimeFigureOut">
              <a:rPr lang="es-AR"/>
              <a:pPr>
                <a:defRPr/>
              </a:pPr>
              <a:t>19/08/2013</a:t>
            </a:fld>
            <a:endParaRPr lang="es-A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BB5D1D-D945-4919-A4B3-B90B4FCB8D18}" type="slidenum">
              <a:rPr lang="es-AR"/>
              <a:pPr>
                <a:defRPr/>
              </a:pPr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1393426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85800" y="1447800"/>
            <a:ext cx="38862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724400" y="1447800"/>
            <a:ext cx="3886200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1C38C2-4DDE-4A40-8CB6-A1F5229AE9EC}" type="datetimeFigureOut">
              <a:rPr lang="es-AR"/>
              <a:pPr>
                <a:defRPr/>
              </a:pPr>
              <a:t>19/08/2013</a:t>
            </a:fld>
            <a:endParaRPr lang="es-A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C08B73-A164-4967-B085-FB525EF9242B}" type="slidenum">
              <a:rPr lang="es-AR"/>
              <a:pPr>
                <a:defRPr/>
              </a:pPr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475446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9D43D3-61F2-41DA-9891-5D1CD05F678C}" type="datetimeFigureOut">
              <a:rPr lang="es-AR"/>
              <a:pPr>
                <a:defRPr/>
              </a:pPr>
              <a:t>19/08/2013</a:t>
            </a:fld>
            <a:endParaRPr lang="es-A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9E21F8-DA83-44B8-B86E-8935BD2A81A1}" type="slidenum">
              <a:rPr lang="es-AR"/>
              <a:pPr>
                <a:defRPr/>
              </a:pPr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108085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5C4515-1EC0-4308-9E2F-CF64B060352F}" type="datetimeFigureOut">
              <a:rPr lang="es-AR"/>
              <a:pPr>
                <a:defRPr/>
              </a:pPr>
              <a:t>19/08/2013</a:t>
            </a:fld>
            <a:endParaRPr lang="es-A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77E2C2-A7C0-4ED3-951F-8DD5ECCA03C9}" type="slidenum">
              <a:rPr lang="es-AR"/>
              <a:pPr>
                <a:defRPr/>
              </a:pPr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0470084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905C56-7525-4F8B-B2AC-E566C3348A90}" type="datetimeFigureOut">
              <a:rPr lang="es-AR"/>
              <a:pPr>
                <a:defRPr/>
              </a:pPr>
              <a:t>19/08/2013</a:t>
            </a:fld>
            <a:endParaRPr lang="es-A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879EAC-0CFB-4E37-8F6C-8FF42FF8B220}" type="slidenum">
              <a:rPr lang="es-AR"/>
              <a:pPr>
                <a:defRPr/>
              </a:pPr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4463558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B7B563-2C96-4BF0-BBDE-45C03CF13811}" type="datetimeFigureOut">
              <a:rPr lang="es-AR"/>
              <a:pPr>
                <a:defRPr/>
              </a:pPr>
              <a:t>19/08/2013</a:t>
            </a:fld>
            <a:endParaRPr lang="es-A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8BCCF5-5654-475E-AE4E-673E62573CF5}" type="slidenum">
              <a:rPr lang="es-AR"/>
              <a:pPr>
                <a:defRPr/>
              </a:pPr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5907407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 smtClean="0"/>
              <a:t>Haga clic en el icono para agregar una imagen</a:t>
            </a:r>
            <a:endParaRPr lang="es-AR" noProof="0" smtClean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4D6B01-0ECB-4356-BE4F-654D3B77ECAC}" type="datetimeFigureOut">
              <a:rPr lang="es-AR"/>
              <a:pPr>
                <a:defRPr/>
              </a:pPr>
              <a:t>19/08/2013</a:t>
            </a:fld>
            <a:endParaRPr lang="es-A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C88D41-7C9A-4BA9-AEE7-E08A568ECC8B}" type="slidenum">
              <a:rPr lang="es-AR"/>
              <a:pPr>
                <a:defRPr/>
              </a:pPr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1422921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36"/>
            </a:gs>
            <a:gs pos="17000">
              <a:srgbClr val="000000"/>
            </a:gs>
            <a:gs pos="100000">
              <a:srgbClr val="000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152400"/>
            <a:ext cx="7924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título</a:t>
            </a:r>
          </a:p>
        </p:txBody>
      </p:sp>
      <p:sp>
        <p:nvSpPr>
          <p:cNvPr id="3676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47800"/>
            <a:ext cx="79248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los estilos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3676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172200"/>
            <a:ext cx="1549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fontAlgn="auto">
              <a:spcBef>
                <a:spcPct val="50000"/>
              </a:spcBef>
              <a:spcAft>
                <a:spcPts val="0"/>
              </a:spcAft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fld id="{8275D0AC-0D3D-4A19-B35D-F6464896D900}" type="datetimeFigureOut">
              <a:rPr lang="es-AR"/>
              <a:pPr>
                <a:defRPr/>
              </a:pPr>
              <a:t>19/08/2013</a:t>
            </a:fld>
            <a:endParaRPr lang="es-AR"/>
          </a:p>
        </p:txBody>
      </p:sp>
      <p:sp>
        <p:nvSpPr>
          <p:cNvPr id="3676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438400" y="6172200"/>
            <a:ext cx="4089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fontAlgn="auto">
              <a:spcBef>
                <a:spcPct val="50000"/>
              </a:spcBef>
              <a:spcAft>
                <a:spcPts val="0"/>
              </a:spcAft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AR"/>
          </a:p>
        </p:txBody>
      </p:sp>
      <p:sp>
        <p:nvSpPr>
          <p:cNvPr id="3676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172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fontAlgn="auto">
              <a:spcBef>
                <a:spcPct val="50000"/>
              </a:spcBef>
              <a:spcAft>
                <a:spcPts val="0"/>
              </a:spcAft>
              <a:defRPr sz="1400">
                <a:latin typeface="+mn-lt"/>
                <a:cs typeface="Arial" pitchFamily="34" charset="0"/>
              </a:defRPr>
            </a:lvl1pPr>
          </a:lstStyle>
          <a:p>
            <a:pPr>
              <a:defRPr/>
            </a:pPr>
            <a:fld id="{11D73125-5FC6-474B-8CED-48E54CBA624E}" type="slidenum">
              <a:rPr lang="es-AR"/>
              <a:pPr>
                <a:defRPr/>
              </a:pPr>
              <a:t>‹Nº›</a:t>
            </a:fld>
            <a:endParaRPr lang="es-AR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043" r:id="rId1"/>
    <p:sldLayoutId id="2147484033" r:id="rId2"/>
    <p:sldLayoutId id="2147484034" r:id="rId3"/>
    <p:sldLayoutId id="2147484035" r:id="rId4"/>
    <p:sldLayoutId id="2147484036" r:id="rId5"/>
    <p:sldLayoutId id="2147484037" r:id="rId6"/>
    <p:sldLayoutId id="2147484038" r:id="rId7"/>
    <p:sldLayoutId id="2147484039" r:id="rId8"/>
    <p:sldLayoutId id="2147484040" r:id="rId9"/>
    <p:sldLayoutId id="2147484041" r:id="rId10"/>
    <p:sldLayoutId id="2147484042" r:id="rId1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kumimoji="1"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kumimoji="1"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kumimoji="1"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//upload.wikimedia.org/wikipedia/commons/3/3b/Pinhole-camera.svg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6513" cy="1341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1187624" y="-26988"/>
            <a:ext cx="8064500" cy="1439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ES" sz="3600" dirty="0">
                <a:latin typeface="Tahoma" pitchFamily="34" charset="0"/>
                <a:ea typeface="Microsoft YaHei" charset="-122"/>
              </a:rPr>
              <a:t>Álgebra y Geometría Analítica aplicada a los gráficos por computadora</a:t>
            </a:r>
          </a:p>
        </p:txBody>
      </p:sp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1404938" y="1700213"/>
            <a:ext cx="6335712" cy="104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1pPr>
            <a:lvl2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2pPr>
            <a:lvl3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3pPr>
            <a:lvl4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4pPr>
            <a:lvl5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spcBef>
                <a:spcPts val="800"/>
              </a:spcBef>
            </a:pPr>
            <a:r>
              <a:rPr lang="es-AR"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Microsoft YaHei" charset="-122"/>
              </a:rPr>
              <a:t>Ing. Matias Leone, Ing. Mariano Banquiero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539750" y="6094413"/>
            <a:ext cx="8281988" cy="57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sz="2800"/>
              <a:t>Taller de formación cruzada [RETROVIA]</a:t>
            </a: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105025"/>
            <a:ext cx="5932488" cy="4016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3570288" y="1223963"/>
            <a:ext cx="2154237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FFFFFF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r>
              <a:rPr lang="es-AR" sz="2400"/>
              <a:t>Clase 1</a:t>
            </a:r>
          </a:p>
        </p:txBody>
      </p:sp>
    </p:spTree>
    <p:extLst>
      <p:ext uri="{BB962C8B-B14F-4D97-AF65-F5344CB8AC3E}">
        <p14:creationId xmlns:p14="http://schemas.microsoft.com/office/powerpoint/2010/main" val="32435854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908050"/>
            <a:ext cx="3527425" cy="1800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400" dirty="0" smtClean="0">
              <a:effectLst/>
            </a:endParaRPr>
          </a:p>
          <a:p>
            <a:r>
              <a:rPr lang="en-US" sz="2400" dirty="0" smtClean="0">
                <a:effectLst/>
              </a:rPr>
              <a:t>Los </a:t>
            </a:r>
            <a:r>
              <a:rPr lang="en-US" sz="2400" dirty="0" err="1" smtClean="0">
                <a:effectLst/>
              </a:rPr>
              <a:t>objetos</a:t>
            </a:r>
            <a:r>
              <a:rPr lang="en-US" sz="2400" dirty="0" smtClean="0">
                <a:effectLst/>
              </a:rPr>
              <a:t> </a:t>
            </a:r>
            <a:r>
              <a:rPr lang="en-US" sz="2400" dirty="0" err="1" smtClean="0">
                <a:effectLst/>
              </a:rPr>
              <a:t>cercanos</a:t>
            </a:r>
            <a:r>
              <a:rPr lang="en-US" sz="2400" dirty="0" smtClean="0">
                <a:effectLst/>
              </a:rPr>
              <a:t> se </a:t>
            </a:r>
            <a:r>
              <a:rPr lang="en-US" sz="2400" dirty="0" err="1" smtClean="0">
                <a:effectLst/>
              </a:rPr>
              <a:t>ven</a:t>
            </a:r>
            <a:r>
              <a:rPr lang="en-US" sz="2400" dirty="0" smtClean="0">
                <a:effectLst/>
              </a:rPr>
              <a:t> </a:t>
            </a:r>
            <a:r>
              <a:rPr lang="en-US" sz="2400" dirty="0" err="1" smtClean="0">
                <a:effectLst/>
              </a:rPr>
              <a:t>más</a:t>
            </a:r>
            <a:r>
              <a:rPr lang="en-US" sz="2400" dirty="0" smtClean="0">
                <a:effectLst/>
              </a:rPr>
              <a:t> </a:t>
            </a:r>
            <a:r>
              <a:rPr lang="en-US" sz="2400" dirty="0" err="1" smtClean="0">
                <a:effectLst/>
              </a:rPr>
              <a:t>grandes</a:t>
            </a:r>
            <a:r>
              <a:rPr lang="en-US" sz="2400" dirty="0" smtClean="0">
                <a:effectLst/>
              </a:rPr>
              <a:t> </a:t>
            </a:r>
            <a:r>
              <a:rPr lang="en-US" sz="2400" dirty="0" err="1" smtClean="0">
                <a:effectLst/>
              </a:rPr>
              <a:t>que</a:t>
            </a:r>
            <a:r>
              <a:rPr lang="en-US" sz="2400" dirty="0" smtClean="0">
                <a:effectLst/>
              </a:rPr>
              <a:t> los </a:t>
            </a:r>
            <a:r>
              <a:rPr lang="en-US" sz="2400" dirty="0" err="1" smtClean="0">
                <a:effectLst/>
              </a:rPr>
              <a:t>lejanos</a:t>
            </a:r>
            <a:r>
              <a:rPr lang="en-US" sz="2400" dirty="0" smtClean="0">
                <a:effectLst/>
              </a:rPr>
              <a:t>.</a:t>
            </a:r>
            <a:endParaRPr lang="es-ES_tradnl" sz="2400" dirty="0" smtClean="0">
              <a:effectLst/>
            </a:endParaRPr>
          </a:p>
        </p:txBody>
      </p:sp>
      <p:pic>
        <p:nvPicPr>
          <p:cNvPr id="12291" name="Picture 5" descr="ANd9GcQJuE6riReoN6DAHhmqvntwGN2-yQo8NyA_h96k9x045T9Tp9B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1412875"/>
            <a:ext cx="4897438" cy="380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Título"/>
          <p:cNvSpPr>
            <a:spLocks/>
          </p:cNvSpPr>
          <p:nvPr/>
        </p:nvSpPr>
        <p:spPr bwMode="auto">
          <a:xfrm>
            <a:off x="684213" y="260350"/>
            <a:ext cx="7924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>
              <a:defRPr/>
            </a:pPr>
            <a:r>
              <a:rPr kumimoji="1" lang="es-AR"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Perspectiva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68511" y="2924944"/>
            <a:ext cx="3527425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r>
              <a:rPr lang="en-US" sz="2400" kern="0" dirty="0" err="1" smtClean="0">
                <a:effectLst/>
              </a:rPr>
              <a:t>Rectas</a:t>
            </a:r>
            <a:r>
              <a:rPr lang="en-US" sz="2400" kern="0" dirty="0" smtClean="0">
                <a:effectLst/>
              </a:rPr>
              <a:t> </a:t>
            </a:r>
            <a:r>
              <a:rPr lang="en-US" sz="2400" kern="0" dirty="0" err="1" smtClean="0">
                <a:effectLst/>
              </a:rPr>
              <a:t>paralelas</a:t>
            </a:r>
            <a:r>
              <a:rPr lang="en-US" sz="2400" kern="0" dirty="0" smtClean="0">
                <a:effectLst/>
              </a:rPr>
              <a:t>, se </a:t>
            </a:r>
            <a:r>
              <a:rPr lang="en-US" sz="2400" kern="0" dirty="0" err="1" smtClean="0">
                <a:effectLst/>
              </a:rPr>
              <a:t>intersectan</a:t>
            </a:r>
            <a:r>
              <a:rPr lang="en-US" sz="2400" kern="0" dirty="0" smtClean="0">
                <a:effectLst/>
              </a:rPr>
              <a:t> en el </a:t>
            </a:r>
            <a:r>
              <a:rPr lang="en-US" sz="2400" kern="0" dirty="0" err="1" smtClean="0">
                <a:effectLst/>
              </a:rPr>
              <a:t>punto</a:t>
            </a:r>
            <a:r>
              <a:rPr lang="en-US" sz="2400" kern="0" dirty="0" smtClean="0">
                <a:effectLst/>
              </a:rPr>
              <a:t> de “</a:t>
            </a:r>
            <a:r>
              <a:rPr lang="en-US" sz="2400" kern="0" dirty="0" err="1" smtClean="0">
                <a:effectLst/>
              </a:rPr>
              <a:t>fuga</a:t>
            </a:r>
            <a:r>
              <a:rPr lang="en-US" sz="2400" kern="0" dirty="0" smtClean="0">
                <a:effectLst/>
              </a:rPr>
              <a:t>”</a:t>
            </a:r>
            <a:endParaRPr lang="es-ES_tradnl" sz="2400" kern="0" dirty="0" smtClean="0">
              <a:effectLst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build="p"/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39750" y="2565400"/>
            <a:ext cx="7924800" cy="1066800"/>
          </a:xfrm>
        </p:spPr>
        <p:txBody>
          <a:bodyPr/>
          <a:lstStyle/>
          <a:p>
            <a:pPr>
              <a:defRPr/>
            </a:pPr>
            <a:r>
              <a:rPr lang="es-AR" sz="5400" u="sng" dirty="0" smtClean="0"/>
              <a:t>Demo 2 – Proyecciones</a:t>
            </a:r>
            <a:endParaRPr lang="es-AR" sz="5400" u="sng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AR" dirty="0" smtClean="0"/>
              <a:t>¿Cómo funciona una cámara?</a:t>
            </a:r>
          </a:p>
        </p:txBody>
      </p:sp>
      <p:sp>
        <p:nvSpPr>
          <p:cNvPr id="14339" name="39 Forma libre"/>
          <p:cNvSpPr>
            <a:spLocks/>
          </p:cNvSpPr>
          <p:nvPr/>
        </p:nvSpPr>
        <p:spPr bwMode="auto">
          <a:xfrm>
            <a:off x="1114425" y="5353050"/>
            <a:ext cx="1562100" cy="933450"/>
          </a:xfrm>
          <a:custGeom>
            <a:avLst/>
            <a:gdLst>
              <a:gd name="T0" fmla="*/ 0 w 1562100"/>
              <a:gd name="T1" fmla="*/ 929673 h 934081"/>
              <a:gd name="T2" fmla="*/ 66675 w 1562100"/>
              <a:gd name="T3" fmla="*/ 844352 h 934081"/>
              <a:gd name="T4" fmla="*/ 142875 w 1562100"/>
              <a:gd name="T5" fmla="*/ 806432 h 934081"/>
              <a:gd name="T6" fmla="*/ 295275 w 1562100"/>
              <a:gd name="T7" fmla="*/ 730591 h 934081"/>
              <a:gd name="T8" fmla="*/ 514350 w 1562100"/>
              <a:gd name="T9" fmla="*/ 607351 h 934081"/>
              <a:gd name="T10" fmla="*/ 600075 w 1562100"/>
              <a:gd name="T11" fmla="*/ 569432 h 934081"/>
              <a:gd name="T12" fmla="*/ 752475 w 1562100"/>
              <a:gd name="T13" fmla="*/ 446190 h 934081"/>
              <a:gd name="T14" fmla="*/ 847725 w 1562100"/>
              <a:gd name="T15" fmla="*/ 389310 h 934081"/>
              <a:gd name="T16" fmla="*/ 1009650 w 1562100"/>
              <a:gd name="T17" fmla="*/ 285030 h 934081"/>
              <a:gd name="T18" fmla="*/ 1152525 w 1562100"/>
              <a:gd name="T19" fmla="*/ 209188 h 934081"/>
              <a:gd name="T20" fmla="*/ 1266825 w 1562100"/>
              <a:gd name="T21" fmla="*/ 142827 h 934081"/>
              <a:gd name="T22" fmla="*/ 1323975 w 1562100"/>
              <a:gd name="T23" fmla="*/ 114389 h 934081"/>
              <a:gd name="T24" fmla="*/ 1457325 w 1562100"/>
              <a:gd name="T25" fmla="*/ 66991 h 934081"/>
              <a:gd name="T26" fmla="*/ 1495425 w 1562100"/>
              <a:gd name="T27" fmla="*/ 48027 h 934081"/>
              <a:gd name="T28" fmla="*/ 1552575 w 1562100"/>
              <a:gd name="T29" fmla="*/ 631 h 934081"/>
              <a:gd name="T30" fmla="*/ 1562100 w 1562100"/>
              <a:gd name="T31" fmla="*/ 631 h 93408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562100" h="934081">
                <a:moveTo>
                  <a:pt x="0" y="934081"/>
                </a:moveTo>
                <a:cubicBezTo>
                  <a:pt x="22225" y="905506"/>
                  <a:pt x="39319" y="872065"/>
                  <a:pt x="66675" y="848356"/>
                </a:cubicBezTo>
                <a:cubicBezTo>
                  <a:pt x="88135" y="829757"/>
                  <a:pt x="118524" y="824867"/>
                  <a:pt x="142875" y="810256"/>
                </a:cubicBezTo>
                <a:cubicBezTo>
                  <a:pt x="341917" y="690831"/>
                  <a:pt x="64692" y="831144"/>
                  <a:pt x="295275" y="734056"/>
                </a:cubicBezTo>
                <a:cubicBezTo>
                  <a:pt x="409347" y="686026"/>
                  <a:pt x="393778" y="675997"/>
                  <a:pt x="514350" y="610231"/>
                </a:cubicBezTo>
                <a:cubicBezTo>
                  <a:pt x="541802" y="595257"/>
                  <a:pt x="572676" y="587201"/>
                  <a:pt x="600075" y="572131"/>
                </a:cubicBezTo>
                <a:cubicBezTo>
                  <a:pt x="880343" y="417983"/>
                  <a:pt x="585756" y="581681"/>
                  <a:pt x="752475" y="448306"/>
                </a:cubicBezTo>
                <a:cubicBezTo>
                  <a:pt x="781388" y="425176"/>
                  <a:pt x="816392" y="410884"/>
                  <a:pt x="847725" y="391156"/>
                </a:cubicBezTo>
                <a:cubicBezTo>
                  <a:pt x="902128" y="356902"/>
                  <a:pt x="953451" y="317602"/>
                  <a:pt x="1009650" y="286381"/>
                </a:cubicBezTo>
                <a:cubicBezTo>
                  <a:pt x="1113993" y="228413"/>
                  <a:pt x="1066137" y="253375"/>
                  <a:pt x="1152525" y="210181"/>
                </a:cubicBezTo>
                <a:cubicBezTo>
                  <a:pt x="1202967" y="142926"/>
                  <a:pt x="1158841" y="186700"/>
                  <a:pt x="1266825" y="143506"/>
                </a:cubicBezTo>
                <a:cubicBezTo>
                  <a:pt x="1286600" y="135596"/>
                  <a:pt x="1304200" y="122841"/>
                  <a:pt x="1323975" y="114931"/>
                </a:cubicBezTo>
                <a:cubicBezTo>
                  <a:pt x="1445672" y="66252"/>
                  <a:pt x="1370522" y="105885"/>
                  <a:pt x="1457325" y="67306"/>
                </a:cubicBezTo>
                <a:cubicBezTo>
                  <a:pt x="1470300" y="61539"/>
                  <a:pt x="1483871" y="56509"/>
                  <a:pt x="1495425" y="48256"/>
                </a:cubicBezTo>
                <a:cubicBezTo>
                  <a:pt x="1544578" y="13147"/>
                  <a:pt x="1502183" y="25827"/>
                  <a:pt x="1552575" y="631"/>
                </a:cubicBezTo>
                <a:cubicBezTo>
                  <a:pt x="1555415" y="-789"/>
                  <a:pt x="1558925" y="631"/>
                  <a:pt x="1562100" y="631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s-AR"/>
          </a:p>
        </p:txBody>
      </p:sp>
      <p:pic>
        <p:nvPicPr>
          <p:cNvPr id="14340" name="Picture 7" descr="File:Pinhole-camera.sv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557338"/>
            <a:ext cx="3810000" cy="260032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6" name="Rectangle 8"/>
          <p:cNvSpPr>
            <a:spLocks noChangeArrowheads="1"/>
          </p:cNvSpPr>
          <p:nvPr/>
        </p:nvSpPr>
        <p:spPr bwMode="auto">
          <a:xfrm>
            <a:off x="4932363" y="1125538"/>
            <a:ext cx="374332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/>
            </a:pPr>
            <a:r>
              <a:rPr kumimoji="1" lang="es-AR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Los rayos entran por un orificio puntual</a:t>
            </a:r>
            <a:r>
              <a:rPr kumimoji="1" lang="es-AR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.</a:t>
            </a:r>
            <a:endParaRPr kumimoji="1" lang="es-AR" sz="24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4932040" y="2219380"/>
            <a:ext cx="374332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/>
            </a:pPr>
            <a:r>
              <a:rPr kumimoji="1" lang="es-AR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La </a:t>
            </a:r>
            <a:r>
              <a:rPr kumimoji="1" lang="es-AR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intersección de los rayos con el plano de atrás forman </a:t>
            </a:r>
            <a:r>
              <a:rPr kumimoji="1" lang="es-AR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la imagen </a:t>
            </a:r>
            <a:r>
              <a:rPr kumimoji="1" lang="es-AR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del objeto</a:t>
            </a:r>
            <a:r>
              <a:rPr kumimoji="1" lang="es-AR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.</a:t>
            </a:r>
            <a:endParaRPr kumimoji="1" lang="es-AR" sz="24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4860032" y="4037929"/>
            <a:ext cx="3743325" cy="2271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/>
            </a:pPr>
            <a:r>
              <a:rPr kumimoji="1" lang="es-AR" sz="24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Este </a:t>
            </a:r>
            <a:r>
              <a:rPr kumimoji="1" lang="es-AR" sz="24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tipo de transformación del espacio 3d al 2d se llama proyección de perspectiva.</a:t>
            </a:r>
          </a:p>
          <a:p>
            <a:pPr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endParaRPr kumimoji="1" lang="es-AR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6" grpId="0"/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>
                <a:effectLst/>
              </a:rPr>
              <a:t>Simplificaciones</a:t>
            </a:r>
            <a:endParaRPr lang="es-ES_tradnl" smtClean="0">
              <a:effectLst/>
            </a:endParaRP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4030663" cy="126112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r>
              <a:rPr lang="en-US" sz="2400" dirty="0" smtClean="0">
                <a:effectLst/>
              </a:rPr>
              <a:t>La </a:t>
            </a:r>
            <a:r>
              <a:rPr lang="en-US" sz="2400" dirty="0" err="1" smtClean="0">
                <a:effectLst/>
              </a:rPr>
              <a:t>cámara</a:t>
            </a:r>
            <a:r>
              <a:rPr lang="en-US" sz="2400" dirty="0" smtClean="0">
                <a:effectLst/>
              </a:rPr>
              <a:t> </a:t>
            </a:r>
            <a:r>
              <a:rPr lang="en-US" sz="2400" dirty="0" err="1" smtClean="0">
                <a:effectLst/>
              </a:rPr>
              <a:t>está</a:t>
            </a:r>
            <a:r>
              <a:rPr lang="en-US" sz="2400" dirty="0" smtClean="0">
                <a:effectLst/>
              </a:rPr>
              <a:t> </a:t>
            </a:r>
            <a:r>
              <a:rPr lang="en-US" sz="2400" dirty="0" err="1" smtClean="0">
                <a:effectLst/>
              </a:rPr>
              <a:t>ubicada</a:t>
            </a:r>
            <a:r>
              <a:rPr lang="en-US" sz="2400" dirty="0" smtClean="0">
                <a:effectLst/>
              </a:rPr>
              <a:t> en el </a:t>
            </a:r>
            <a:r>
              <a:rPr lang="en-US" sz="2400" dirty="0" err="1" smtClean="0">
                <a:effectLst/>
              </a:rPr>
              <a:t>origen</a:t>
            </a:r>
            <a:r>
              <a:rPr lang="en-US" sz="2400" dirty="0" smtClean="0">
                <a:effectLst/>
              </a:rPr>
              <a:t> </a:t>
            </a:r>
            <a:r>
              <a:rPr lang="en-US" sz="2400" dirty="0" smtClean="0">
                <a:effectLst/>
              </a:rPr>
              <a:t>de </a:t>
            </a:r>
            <a:r>
              <a:rPr lang="en-US" sz="2400" dirty="0" err="1" smtClean="0">
                <a:effectLst/>
              </a:rPr>
              <a:t>coordenadas</a:t>
            </a:r>
            <a:r>
              <a:rPr lang="en-US" sz="2400" dirty="0" smtClean="0">
                <a:effectLst/>
              </a:rPr>
              <a:t> (0,0,0</a:t>
            </a:r>
            <a:r>
              <a:rPr lang="en-US" sz="2400" dirty="0" smtClean="0">
                <a:effectLst/>
              </a:rPr>
              <a:t>)</a:t>
            </a:r>
            <a:endParaRPr lang="en-US" sz="2400" dirty="0" smtClean="0">
              <a:effectLst/>
            </a:endParaRPr>
          </a:p>
        </p:txBody>
      </p:sp>
      <p:pic>
        <p:nvPicPr>
          <p:cNvPr id="15364" name="Picture 5" descr="Perspective 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1484313"/>
            <a:ext cx="333375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85353" y="2924944"/>
            <a:ext cx="4030663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defRPr/>
            </a:pPr>
            <a:r>
              <a:rPr lang="en-US" sz="2400" kern="0" dirty="0" smtClean="0">
                <a:effectLst/>
              </a:rPr>
              <a:t>El </a:t>
            </a:r>
            <a:r>
              <a:rPr lang="en-US" sz="2400" kern="0" dirty="0" err="1" smtClean="0">
                <a:effectLst/>
              </a:rPr>
              <a:t>eje</a:t>
            </a:r>
            <a:r>
              <a:rPr lang="en-US" sz="2400" kern="0" dirty="0" smtClean="0">
                <a:effectLst/>
              </a:rPr>
              <a:t> de la </a:t>
            </a:r>
            <a:r>
              <a:rPr lang="en-US" sz="2400" kern="0" dirty="0" err="1" smtClean="0">
                <a:effectLst/>
              </a:rPr>
              <a:t>cámara</a:t>
            </a:r>
            <a:r>
              <a:rPr lang="en-US" sz="2400" kern="0" dirty="0" smtClean="0">
                <a:effectLst/>
              </a:rPr>
              <a:t> </a:t>
            </a:r>
            <a:r>
              <a:rPr lang="en-US" sz="2400" kern="0" dirty="0" err="1" smtClean="0">
                <a:effectLst/>
              </a:rPr>
              <a:t>está</a:t>
            </a:r>
            <a:r>
              <a:rPr lang="en-US" sz="2400" kern="0" dirty="0" smtClean="0">
                <a:effectLst/>
              </a:rPr>
              <a:t> </a:t>
            </a:r>
            <a:r>
              <a:rPr lang="en-US" sz="2400" kern="0" dirty="0" err="1" smtClean="0">
                <a:effectLst/>
              </a:rPr>
              <a:t>alineado</a:t>
            </a:r>
            <a:r>
              <a:rPr lang="en-US" sz="2400" kern="0" dirty="0" smtClean="0">
                <a:effectLst/>
              </a:rPr>
              <a:t> con el </a:t>
            </a:r>
            <a:r>
              <a:rPr lang="en-US" sz="2400" kern="0" dirty="0" err="1" smtClean="0">
                <a:effectLst/>
              </a:rPr>
              <a:t>eje</a:t>
            </a:r>
            <a:r>
              <a:rPr lang="en-US" sz="2400" kern="0" dirty="0" smtClean="0">
                <a:effectLst/>
              </a:rPr>
              <a:t> Z.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85353" y="4149080"/>
            <a:ext cx="4030663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defRPr/>
            </a:pPr>
            <a:r>
              <a:rPr lang="en-US" sz="2400" kern="0" dirty="0" smtClean="0">
                <a:effectLst/>
              </a:rPr>
              <a:t>Se </a:t>
            </a:r>
            <a:r>
              <a:rPr lang="en-US" sz="2400" kern="0" dirty="0" err="1" smtClean="0">
                <a:effectLst/>
              </a:rPr>
              <a:t>elimina</a:t>
            </a:r>
            <a:r>
              <a:rPr lang="en-US" sz="2400" kern="0" dirty="0" smtClean="0">
                <a:effectLst/>
              </a:rPr>
              <a:t> la “</a:t>
            </a:r>
            <a:r>
              <a:rPr lang="en-US" sz="2400" kern="0" dirty="0" err="1" smtClean="0">
                <a:effectLst/>
              </a:rPr>
              <a:t>inversión</a:t>
            </a:r>
            <a:r>
              <a:rPr lang="en-US" sz="2400" kern="0" dirty="0" smtClean="0">
                <a:effectLst/>
              </a:rPr>
              <a:t>” de la </a:t>
            </a:r>
            <a:r>
              <a:rPr lang="en-US" sz="2400" kern="0" dirty="0" err="1" smtClean="0">
                <a:effectLst/>
              </a:rPr>
              <a:t>imágen</a:t>
            </a:r>
            <a:r>
              <a:rPr lang="en-US" sz="2400" kern="0" dirty="0" smtClean="0">
                <a:effectLst/>
              </a:rPr>
              <a:t> </a:t>
            </a:r>
            <a:r>
              <a:rPr lang="en-US" sz="2400" kern="0" dirty="0" err="1" smtClean="0">
                <a:effectLst/>
              </a:rPr>
              <a:t>colocando</a:t>
            </a:r>
            <a:r>
              <a:rPr lang="en-US" sz="2400" kern="0" dirty="0" smtClean="0">
                <a:effectLst/>
              </a:rPr>
              <a:t> el </a:t>
            </a:r>
            <a:r>
              <a:rPr lang="en-US" sz="2400" kern="0" dirty="0" err="1" smtClean="0">
                <a:effectLst/>
              </a:rPr>
              <a:t>plano</a:t>
            </a:r>
            <a:r>
              <a:rPr lang="en-US" sz="2400" kern="0" dirty="0" smtClean="0">
                <a:effectLst/>
              </a:rPr>
              <a:t> de la </a:t>
            </a:r>
            <a:r>
              <a:rPr lang="en-US" sz="2400" kern="0" dirty="0" err="1" smtClean="0">
                <a:effectLst/>
              </a:rPr>
              <a:t>misma</a:t>
            </a:r>
            <a:r>
              <a:rPr lang="en-US" sz="2400" kern="0" dirty="0" smtClean="0">
                <a:effectLst/>
              </a:rPr>
              <a:t> </a:t>
            </a:r>
            <a:r>
              <a:rPr lang="en-US" sz="2400" kern="0" dirty="0" err="1" smtClean="0">
                <a:effectLst/>
              </a:rPr>
              <a:t>delante</a:t>
            </a:r>
            <a:r>
              <a:rPr lang="en-US" sz="2400" kern="0" dirty="0" smtClean="0">
                <a:effectLst/>
              </a:rPr>
              <a:t> de la </a:t>
            </a:r>
            <a:r>
              <a:rPr lang="en-US" sz="2400" kern="0" dirty="0" err="1" smtClean="0">
                <a:effectLst/>
              </a:rPr>
              <a:t>cámara</a:t>
            </a:r>
            <a:r>
              <a:rPr lang="en-US" sz="2400" kern="0" dirty="0" smtClean="0">
                <a:effectLst/>
              </a:rPr>
              <a:t>.</a:t>
            </a:r>
            <a:endParaRPr lang="es-ES_tradnl" sz="2400" kern="0" dirty="0" smtClean="0">
              <a:effectLst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7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 build="p"/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AR" dirty="0" smtClean="0"/>
              <a:t>Proyección </a:t>
            </a:r>
            <a:r>
              <a:rPr lang="es-AR" dirty="0"/>
              <a:t>en perspectiva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03188" y="1447800"/>
            <a:ext cx="8501062" cy="757064"/>
          </a:xfrm>
        </p:spPr>
        <p:txBody>
          <a:bodyPr/>
          <a:lstStyle/>
          <a:p>
            <a:pPr>
              <a:defRPr/>
            </a:pPr>
            <a:r>
              <a:rPr lang="es-ES_tradnl" sz="2800" dirty="0" smtClean="0"/>
              <a:t>P:R3--&gt;R2 / P(x, y, z) = (x/z, y/z</a:t>
            </a:r>
            <a:r>
              <a:rPr lang="es-ES_tradnl" sz="2800" dirty="0" smtClean="0"/>
              <a:t>)</a:t>
            </a:r>
            <a:r>
              <a:rPr lang="es-ES_tradnl" sz="2000" dirty="0" smtClean="0"/>
              <a:t/>
            </a:r>
            <a:br>
              <a:rPr lang="es-ES_tradnl" sz="2000" dirty="0" smtClean="0"/>
            </a:br>
            <a:endParaRPr lang="es-AR" sz="2000" dirty="0" smtClean="0"/>
          </a:p>
          <a:p>
            <a:pPr>
              <a:defRPr/>
            </a:pPr>
            <a:endParaRPr lang="es-AR" sz="2000" dirty="0" smtClean="0"/>
          </a:p>
        </p:txBody>
      </p:sp>
      <p:sp>
        <p:nvSpPr>
          <p:cNvPr id="4" name="2 Marcador de contenido"/>
          <p:cNvSpPr txBox="1">
            <a:spLocks/>
          </p:cNvSpPr>
          <p:nvPr/>
        </p:nvSpPr>
        <p:spPr bwMode="auto">
          <a:xfrm>
            <a:off x="107504" y="2420888"/>
            <a:ext cx="8501062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defRPr/>
            </a:pPr>
            <a:r>
              <a:rPr lang="es-ES_tradnl" sz="2800" kern="0" dirty="0" smtClean="0"/>
              <a:t>La z = distancia al ojo = 0..infinito</a:t>
            </a:r>
            <a:r>
              <a:rPr lang="es-ES_tradnl" sz="2000" kern="0" dirty="0" smtClean="0"/>
              <a:t/>
            </a:r>
            <a:br>
              <a:rPr lang="es-ES_tradnl" sz="2000" kern="0" dirty="0" smtClean="0"/>
            </a:br>
            <a:endParaRPr lang="es-AR" sz="2000" kern="0" dirty="0" smtClean="0"/>
          </a:p>
          <a:p>
            <a:pPr>
              <a:defRPr/>
            </a:pPr>
            <a:endParaRPr lang="es-AR" sz="2000" kern="0" dirty="0" smtClean="0"/>
          </a:p>
        </p:txBody>
      </p:sp>
      <p:sp>
        <p:nvSpPr>
          <p:cNvPr id="5" name="2 Marcador de contenido"/>
          <p:cNvSpPr txBox="1">
            <a:spLocks/>
          </p:cNvSpPr>
          <p:nvPr/>
        </p:nvSpPr>
        <p:spPr bwMode="auto">
          <a:xfrm>
            <a:off x="117698" y="3264083"/>
            <a:ext cx="8501062" cy="740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defRPr/>
            </a:pPr>
            <a:r>
              <a:rPr lang="es-ES_tradnl" sz="2800" kern="0" dirty="0" smtClean="0"/>
              <a:t>Esta transformación achica los objetos lejanos.</a:t>
            </a:r>
            <a:r>
              <a:rPr lang="es-ES_tradnl" sz="2000" kern="0" dirty="0" smtClean="0"/>
              <a:t/>
            </a:r>
            <a:br>
              <a:rPr lang="es-ES_tradnl" sz="2000" kern="0" dirty="0" smtClean="0"/>
            </a:br>
            <a:endParaRPr lang="es-AR" sz="2000" kern="0" dirty="0" smtClean="0"/>
          </a:p>
        </p:txBody>
      </p:sp>
      <p:sp>
        <p:nvSpPr>
          <p:cNvPr id="6" name="2 Marcador de contenido"/>
          <p:cNvSpPr txBox="1">
            <a:spLocks/>
          </p:cNvSpPr>
          <p:nvPr/>
        </p:nvSpPr>
        <p:spPr bwMode="auto">
          <a:xfrm>
            <a:off x="117698" y="4149080"/>
            <a:ext cx="8501062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defRPr/>
            </a:pPr>
            <a:r>
              <a:rPr lang="es-ES_tradnl" sz="2800" kern="0" dirty="0" smtClean="0"/>
              <a:t>¿Qué problemas tiene así como esta definida?</a:t>
            </a:r>
            <a:endParaRPr lang="es-AR" sz="2000" kern="0" dirty="0" smtClean="0"/>
          </a:p>
        </p:txBody>
      </p:sp>
      <p:sp>
        <p:nvSpPr>
          <p:cNvPr id="7" name="2 Marcador de contenido"/>
          <p:cNvSpPr txBox="1">
            <a:spLocks/>
          </p:cNvSpPr>
          <p:nvPr/>
        </p:nvSpPr>
        <p:spPr bwMode="auto">
          <a:xfrm>
            <a:off x="4572000" y="4883745"/>
            <a:ext cx="3240360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  <a:defRPr/>
            </a:pPr>
            <a:r>
              <a:rPr lang="es-AR" sz="2800" dirty="0" smtClean="0">
                <a:solidFill>
                  <a:srgbClr val="FFFF00"/>
                </a:solidFill>
              </a:rPr>
              <a:t>División po</a:t>
            </a:r>
            <a:r>
              <a:rPr lang="es-AR" sz="2800" dirty="0" smtClean="0">
                <a:solidFill>
                  <a:srgbClr val="FFFF00"/>
                </a:solidFill>
              </a:rPr>
              <a:t>r cero</a:t>
            </a:r>
            <a:endParaRPr lang="es-AR" sz="2800" dirty="0" smtClean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AR" dirty="0" err="1"/>
              <a:t>Clipping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03188" y="1447800"/>
            <a:ext cx="8501062" cy="1117104"/>
          </a:xfrm>
        </p:spPr>
        <p:txBody>
          <a:bodyPr/>
          <a:lstStyle/>
          <a:p>
            <a:pPr>
              <a:defRPr/>
            </a:pPr>
            <a:r>
              <a:rPr lang="es-AR" sz="2800" dirty="0" smtClean="0"/>
              <a:t>Proceso por el cual se eliminan los puntos que no son visibles</a:t>
            </a:r>
            <a:r>
              <a:rPr lang="es-AR" sz="2800" dirty="0" smtClean="0"/>
              <a:t>.</a:t>
            </a:r>
            <a:endParaRPr lang="es-AR" sz="2800" dirty="0" smtClean="0"/>
          </a:p>
        </p:txBody>
      </p:sp>
      <p:sp>
        <p:nvSpPr>
          <p:cNvPr id="5" name="2 Marcador de contenido"/>
          <p:cNvSpPr txBox="1">
            <a:spLocks/>
          </p:cNvSpPr>
          <p:nvPr/>
        </p:nvSpPr>
        <p:spPr bwMode="auto">
          <a:xfrm>
            <a:off x="107504" y="2672084"/>
            <a:ext cx="8501062" cy="1044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defRPr/>
            </a:pPr>
            <a:r>
              <a:rPr lang="es-AR" sz="2800" kern="0" dirty="0" smtClean="0"/>
              <a:t>Se acota el dominio de la función para que siempre exista.</a:t>
            </a:r>
          </a:p>
        </p:txBody>
      </p:sp>
      <p:sp>
        <p:nvSpPr>
          <p:cNvPr id="6" name="2 Marcador de contenido"/>
          <p:cNvSpPr txBox="1">
            <a:spLocks/>
          </p:cNvSpPr>
          <p:nvPr/>
        </p:nvSpPr>
        <p:spPr bwMode="auto">
          <a:xfrm>
            <a:off x="107504" y="3861048"/>
            <a:ext cx="8501062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defRPr/>
            </a:pPr>
            <a:r>
              <a:rPr lang="es-AR" sz="2800" kern="0" dirty="0" smtClean="0"/>
              <a:t>z = </a:t>
            </a:r>
            <a:r>
              <a:rPr lang="es-AR" sz="2800" kern="0" dirty="0" err="1" smtClean="0"/>
              <a:t>zn</a:t>
            </a:r>
            <a:r>
              <a:rPr lang="es-AR" sz="2800" kern="0" dirty="0" smtClean="0"/>
              <a:t> .. </a:t>
            </a:r>
            <a:r>
              <a:rPr lang="es-AR" sz="2800" kern="0" dirty="0" err="1" smtClean="0"/>
              <a:t>zf</a:t>
            </a:r>
            <a:r>
              <a:rPr lang="es-AR" sz="2800" kern="0" dirty="0" smtClean="0"/>
              <a:t> </a:t>
            </a:r>
          </a:p>
        </p:txBody>
      </p:sp>
      <p:sp>
        <p:nvSpPr>
          <p:cNvPr id="7" name="2 Marcador de contenido"/>
          <p:cNvSpPr txBox="1">
            <a:spLocks/>
          </p:cNvSpPr>
          <p:nvPr/>
        </p:nvSpPr>
        <p:spPr bwMode="auto">
          <a:xfrm>
            <a:off x="107504" y="4689140"/>
            <a:ext cx="8501062" cy="1188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defRPr/>
            </a:pPr>
            <a:r>
              <a:rPr lang="es-AR" sz="2800" kern="0" dirty="0" err="1" smtClean="0"/>
              <a:t>zn</a:t>
            </a:r>
            <a:r>
              <a:rPr lang="es-AR" sz="2800" kern="0" dirty="0" smtClean="0"/>
              <a:t> = </a:t>
            </a:r>
            <a:r>
              <a:rPr lang="es-AR" sz="2800" kern="0" dirty="0" err="1" smtClean="0"/>
              <a:t>near</a:t>
            </a:r>
            <a:r>
              <a:rPr lang="es-AR" sz="2800" kern="0" dirty="0" smtClean="0"/>
              <a:t> </a:t>
            </a:r>
            <a:r>
              <a:rPr lang="es-AR" sz="2800" kern="0" dirty="0" err="1" smtClean="0"/>
              <a:t>plane</a:t>
            </a:r>
            <a:r>
              <a:rPr lang="es-AR" sz="2800" kern="0" dirty="0" smtClean="0"/>
              <a:t> , </a:t>
            </a:r>
            <a:r>
              <a:rPr lang="es-AR" sz="2800" kern="0" dirty="0" err="1" smtClean="0"/>
              <a:t>zf</a:t>
            </a:r>
            <a:r>
              <a:rPr lang="es-AR" sz="2800" kern="0" dirty="0" smtClean="0"/>
              <a:t> = </a:t>
            </a:r>
            <a:r>
              <a:rPr lang="es-AR" sz="2800" kern="0" dirty="0" err="1" smtClean="0"/>
              <a:t>far</a:t>
            </a:r>
            <a:r>
              <a:rPr lang="es-AR" sz="2800" kern="0" dirty="0" smtClean="0"/>
              <a:t> </a:t>
            </a:r>
            <a:r>
              <a:rPr lang="es-AR" sz="2800" kern="0" dirty="0" err="1" smtClean="0"/>
              <a:t>plane</a:t>
            </a:r>
            <a:r>
              <a:rPr lang="es-AR" sz="2800" kern="0" dirty="0" smtClean="0"/>
              <a:t>. Solo los objetos entre el </a:t>
            </a:r>
            <a:r>
              <a:rPr lang="es-AR" sz="2800" kern="0" dirty="0" err="1" smtClean="0"/>
              <a:t>near</a:t>
            </a:r>
            <a:r>
              <a:rPr lang="es-AR" sz="2800" kern="0" dirty="0" smtClean="0"/>
              <a:t> y el </a:t>
            </a:r>
            <a:r>
              <a:rPr lang="es-AR" sz="2800" kern="0" dirty="0" err="1" smtClean="0"/>
              <a:t>far</a:t>
            </a:r>
            <a:r>
              <a:rPr lang="es-AR" sz="2800" kern="0" dirty="0" smtClean="0"/>
              <a:t> </a:t>
            </a:r>
            <a:r>
              <a:rPr lang="es-AR" sz="2800" kern="0" dirty="0" err="1" smtClean="0"/>
              <a:t>plane</a:t>
            </a:r>
            <a:r>
              <a:rPr lang="es-AR" sz="2800" kern="0" dirty="0" smtClean="0"/>
              <a:t> son visibles.</a:t>
            </a:r>
          </a:p>
          <a:p>
            <a:pPr>
              <a:defRPr/>
            </a:pPr>
            <a:endParaRPr lang="es-AR" sz="2800" kern="0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6" grpId="0" build="p"/>
      <p:bldP spid="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38" y="174625"/>
            <a:ext cx="4032250" cy="59007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 err="1" smtClean="0">
                <a:effectLst/>
              </a:rPr>
              <a:t>Por</a:t>
            </a:r>
            <a:r>
              <a:rPr lang="en-US" sz="2400" dirty="0" smtClean="0">
                <a:effectLst/>
              </a:rPr>
              <a:t> </a:t>
            </a:r>
            <a:r>
              <a:rPr lang="en-US" sz="2400" dirty="0" err="1" smtClean="0">
                <a:effectLst/>
              </a:rPr>
              <a:t>triángulos</a:t>
            </a:r>
            <a:r>
              <a:rPr lang="en-US" sz="2400" dirty="0" smtClean="0">
                <a:effectLst/>
              </a:rPr>
              <a:t> </a:t>
            </a:r>
            <a:r>
              <a:rPr lang="en-US" sz="2400" dirty="0" err="1" smtClean="0">
                <a:effectLst/>
              </a:rPr>
              <a:t>semejanes</a:t>
            </a:r>
            <a:r>
              <a:rPr lang="en-US" sz="2400" dirty="0" smtClean="0">
                <a:effectLst/>
              </a:rPr>
              <a:t>:</a:t>
            </a:r>
            <a:r>
              <a:rPr lang="es-ES_tradnl" dirty="0" smtClean="0">
                <a:effectLst/>
              </a:rPr>
              <a:t/>
            </a:r>
            <a:br>
              <a:rPr lang="es-ES_tradnl" dirty="0" smtClean="0">
                <a:effectLst/>
              </a:rPr>
            </a:br>
            <a:endParaRPr lang="es-ES_tradnl" dirty="0" smtClean="0">
              <a:effectLst/>
            </a:endParaRPr>
          </a:p>
        </p:txBody>
      </p:sp>
      <p:pic>
        <p:nvPicPr>
          <p:cNvPr id="18435" name="Picture 4" descr="perspectiva_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600075"/>
            <a:ext cx="5600700" cy="376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Text Box 5"/>
          <p:cNvSpPr txBox="1">
            <a:spLocks noChangeArrowheads="1"/>
          </p:cNvSpPr>
          <p:nvPr/>
        </p:nvSpPr>
        <p:spPr bwMode="auto">
          <a:xfrm>
            <a:off x="251520" y="4437112"/>
            <a:ext cx="7920037" cy="2068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</a:pPr>
            <a:r>
              <a:rPr kumimoji="1" lang="en-US" sz="2400" dirty="0" err="1"/>
              <a:t>ys</a:t>
            </a:r>
            <a:r>
              <a:rPr kumimoji="1" lang="en-US" sz="2400" dirty="0"/>
              <a:t> = </a:t>
            </a:r>
            <a:r>
              <a:rPr kumimoji="1" lang="en-US" sz="2400" dirty="0" err="1" smtClean="0"/>
              <a:t>coordenada</a:t>
            </a:r>
            <a:r>
              <a:rPr kumimoji="1" lang="en-US" sz="2400" dirty="0" smtClean="0"/>
              <a:t> </a:t>
            </a:r>
            <a:r>
              <a:rPr kumimoji="1" lang="en-US" sz="2400" dirty="0"/>
              <a:t>y </a:t>
            </a:r>
            <a:r>
              <a:rPr kumimoji="1" lang="en-US" sz="2400" dirty="0" err="1"/>
              <a:t>proyectada</a:t>
            </a:r>
            <a:r>
              <a:rPr kumimoji="1" lang="en-US" sz="2400" dirty="0"/>
              <a:t> en el </a:t>
            </a:r>
            <a:r>
              <a:rPr kumimoji="1" lang="en-US" sz="2400" dirty="0" err="1"/>
              <a:t>espacio</a:t>
            </a:r>
            <a:r>
              <a:rPr kumimoji="1" lang="en-US" sz="2400" dirty="0"/>
              <a:t> de </a:t>
            </a:r>
            <a:r>
              <a:rPr kumimoji="1" lang="en-US" sz="2400" dirty="0" err="1"/>
              <a:t>pantalla</a:t>
            </a:r>
            <a:r>
              <a:rPr kumimoji="1" lang="en-US" sz="2400" dirty="0"/>
              <a:t>.</a:t>
            </a:r>
          </a:p>
          <a:p>
            <a:pPr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</a:pPr>
            <a:r>
              <a:rPr kumimoji="1" lang="en-US" sz="2400" dirty="0" err="1"/>
              <a:t>zn</a:t>
            </a:r>
            <a:r>
              <a:rPr kumimoji="1" lang="en-US" sz="2400" dirty="0"/>
              <a:t> = </a:t>
            </a:r>
            <a:r>
              <a:rPr kumimoji="1" lang="en-US" sz="2400" dirty="0" err="1"/>
              <a:t>plano</a:t>
            </a:r>
            <a:r>
              <a:rPr kumimoji="1" lang="en-US" sz="2400" dirty="0"/>
              <a:t> de la </a:t>
            </a:r>
            <a:r>
              <a:rPr kumimoji="1" lang="en-US" sz="2400" dirty="0" err="1"/>
              <a:t>imagen</a:t>
            </a:r>
            <a:r>
              <a:rPr kumimoji="1" lang="en-US" sz="2400" dirty="0"/>
              <a:t> = near plane</a:t>
            </a:r>
          </a:p>
          <a:p>
            <a:pPr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</a:pPr>
            <a:r>
              <a:rPr kumimoji="1" lang="en-US" sz="2400" dirty="0" err="1"/>
              <a:t>zf</a:t>
            </a:r>
            <a:r>
              <a:rPr kumimoji="1" lang="en-US" sz="2400" dirty="0"/>
              <a:t> = </a:t>
            </a:r>
            <a:r>
              <a:rPr kumimoji="1" lang="en-US" sz="2400" dirty="0" err="1"/>
              <a:t>plano</a:t>
            </a:r>
            <a:r>
              <a:rPr kumimoji="1" lang="en-US" sz="2400" dirty="0"/>
              <a:t> </a:t>
            </a:r>
            <a:r>
              <a:rPr kumimoji="1" lang="en-US" sz="2400" dirty="0" err="1" smtClean="0"/>
              <a:t>más</a:t>
            </a:r>
            <a:r>
              <a:rPr kumimoji="1" lang="en-US" sz="2400" dirty="0" smtClean="0"/>
              <a:t> </a:t>
            </a:r>
            <a:r>
              <a:rPr kumimoji="1" lang="en-US" sz="2400" dirty="0" err="1"/>
              <a:t>alejado</a:t>
            </a:r>
            <a:r>
              <a:rPr kumimoji="1" lang="en-US" sz="2400" dirty="0"/>
              <a:t> de la </a:t>
            </a:r>
            <a:r>
              <a:rPr kumimoji="1" lang="en-US" sz="2400" dirty="0" err="1" smtClean="0"/>
              <a:t>cámara</a:t>
            </a:r>
            <a:r>
              <a:rPr kumimoji="1" lang="en-US" sz="2400" dirty="0" smtClean="0"/>
              <a:t> </a:t>
            </a:r>
            <a:r>
              <a:rPr kumimoji="1" lang="en-US" sz="2400" dirty="0"/>
              <a:t>= far plane</a:t>
            </a:r>
          </a:p>
          <a:p>
            <a:pPr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</a:pPr>
            <a:r>
              <a:rPr kumimoji="1" lang="en-US" sz="2400" dirty="0"/>
              <a:t>z = </a:t>
            </a:r>
            <a:r>
              <a:rPr kumimoji="1" lang="en-US" sz="2400" dirty="0" err="1"/>
              <a:t>distancia</a:t>
            </a:r>
            <a:r>
              <a:rPr kumimoji="1" lang="en-US" sz="2400" dirty="0"/>
              <a:t> a la </a:t>
            </a:r>
            <a:r>
              <a:rPr kumimoji="1" lang="en-US" sz="2400" dirty="0" err="1" smtClean="0"/>
              <a:t>cámara</a:t>
            </a:r>
            <a:r>
              <a:rPr kumimoji="1" lang="en-US" sz="2400" dirty="0" smtClean="0"/>
              <a:t>  </a:t>
            </a:r>
            <a:r>
              <a:rPr kumimoji="1" lang="en-US" sz="2400" dirty="0"/>
              <a:t>= </a:t>
            </a:r>
            <a:r>
              <a:rPr kumimoji="1" lang="en-US" sz="2400" dirty="0" err="1"/>
              <a:t>zn</a:t>
            </a:r>
            <a:r>
              <a:rPr kumimoji="1" lang="en-US" sz="2400" dirty="0"/>
              <a:t>…</a:t>
            </a:r>
            <a:r>
              <a:rPr kumimoji="1" lang="en-US" sz="2400" dirty="0" err="1"/>
              <a:t>zf</a:t>
            </a:r>
            <a:r>
              <a:rPr kumimoji="1" lang="en-US" sz="2400" dirty="0"/>
              <a:t> </a:t>
            </a:r>
            <a:endParaRPr kumimoji="1" lang="es-ES_tradnl" sz="2400" dirty="0"/>
          </a:p>
          <a:p>
            <a:pPr eaLnBrk="1" hangingPunct="1"/>
            <a:endParaRPr lang="es-ES_tradnl" dirty="0"/>
          </a:p>
        </p:txBody>
      </p:sp>
      <p:sp>
        <p:nvSpPr>
          <p:cNvPr id="18437" name="2 Marcador de contenido"/>
          <p:cNvSpPr txBox="1">
            <a:spLocks/>
          </p:cNvSpPr>
          <p:nvPr/>
        </p:nvSpPr>
        <p:spPr bwMode="auto">
          <a:xfrm>
            <a:off x="4079875" y="3716338"/>
            <a:ext cx="6969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</a:pPr>
            <a:r>
              <a:rPr kumimoji="1" lang="es-AR" sz="1400" dirty="0">
                <a:solidFill>
                  <a:srgbClr val="9966FF"/>
                </a:solidFill>
                <a:latin typeface="Tahoma" pitchFamily="34" charset="0"/>
              </a:rPr>
              <a:t>(</a:t>
            </a:r>
            <a:r>
              <a:rPr kumimoji="1" lang="es-AR" sz="1400" dirty="0" err="1">
                <a:solidFill>
                  <a:srgbClr val="9966FF"/>
                </a:solidFill>
                <a:latin typeface="Tahoma" pitchFamily="34" charset="0"/>
              </a:rPr>
              <a:t>zn</a:t>
            </a:r>
            <a:r>
              <a:rPr kumimoji="1" lang="es-AR" sz="1400" dirty="0">
                <a:solidFill>
                  <a:srgbClr val="9966FF"/>
                </a:solidFill>
                <a:latin typeface="Tahoma" pitchFamily="34" charset="0"/>
              </a:rPr>
              <a:t>)</a:t>
            </a:r>
          </a:p>
        </p:txBody>
      </p:sp>
      <p:sp>
        <p:nvSpPr>
          <p:cNvPr id="2" name="1 Elipse"/>
          <p:cNvSpPr/>
          <p:nvPr/>
        </p:nvSpPr>
        <p:spPr bwMode="auto">
          <a:xfrm>
            <a:off x="6076950" y="1700808"/>
            <a:ext cx="439266" cy="439266"/>
          </a:xfrm>
          <a:prstGeom prst="ellipse">
            <a:avLst/>
          </a:prstGeom>
          <a:noFill/>
          <a:ln w="3810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6 Elipse"/>
          <p:cNvSpPr/>
          <p:nvPr/>
        </p:nvSpPr>
        <p:spPr bwMode="auto">
          <a:xfrm>
            <a:off x="4211960" y="2003985"/>
            <a:ext cx="439266" cy="439266"/>
          </a:xfrm>
          <a:prstGeom prst="ellipse">
            <a:avLst/>
          </a:prstGeom>
          <a:noFill/>
          <a:ln w="3810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5694" y="747019"/>
            <a:ext cx="4032250" cy="593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s-ES_tradnl" kern="0" dirty="0" smtClean="0">
                <a:effectLst/>
              </a:rPr>
              <a:t>	y / z = </a:t>
            </a:r>
            <a:r>
              <a:rPr lang="es-ES_tradnl" kern="0" dirty="0" err="1" smtClean="0">
                <a:effectLst/>
              </a:rPr>
              <a:t>ys</a:t>
            </a:r>
            <a:r>
              <a:rPr lang="es-ES_tradnl" kern="0" dirty="0" smtClean="0">
                <a:effectLst/>
              </a:rPr>
              <a:t> / </a:t>
            </a:r>
            <a:r>
              <a:rPr lang="es-ES_tradnl" kern="0" dirty="0" err="1" smtClean="0">
                <a:effectLst/>
              </a:rPr>
              <a:t>zn</a:t>
            </a:r>
            <a:r>
              <a:rPr lang="es-ES_tradnl" kern="0" dirty="0" smtClean="0">
                <a:effectLst/>
              </a:rPr>
              <a:t/>
            </a:r>
            <a:br>
              <a:rPr lang="es-ES_tradnl" kern="0" dirty="0" smtClean="0">
                <a:effectLst/>
              </a:rPr>
            </a:br>
            <a:endParaRPr lang="es-ES_tradnl" kern="0" dirty="0" smtClean="0">
              <a:effectLst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5694" y="1484784"/>
            <a:ext cx="4032250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s-ES_tradnl" sz="1800" kern="0" dirty="0" smtClean="0">
                <a:effectLst/>
              </a:rPr>
              <a:t>          (despejamos)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s-ES_tradnl" sz="1800" kern="0" dirty="0" smtClean="0">
              <a:effectLst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s-ES_tradnl" kern="0" dirty="0" smtClean="0">
                <a:effectLst/>
              </a:rPr>
              <a:t>	</a:t>
            </a:r>
            <a:r>
              <a:rPr lang="es-ES_tradnl" kern="0" dirty="0" err="1" smtClean="0">
                <a:effectLst/>
              </a:rPr>
              <a:t>ys</a:t>
            </a:r>
            <a:r>
              <a:rPr lang="es-ES_tradnl" kern="0" dirty="0" smtClean="0">
                <a:effectLst/>
              </a:rPr>
              <a:t> =  </a:t>
            </a:r>
            <a:r>
              <a:rPr lang="es-ES_tradnl" kern="0" dirty="0" err="1" smtClean="0">
                <a:effectLst/>
              </a:rPr>
              <a:t>zn</a:t>
            </a:r>
            <a:r>
              <a:rPr lang="es-ES_tradnl" kern="0" dirty="0" smtClean="0">
                <a:effectLst/>
              </a:rPr>
              <a:t>  * y/z </a:t>
            </a:r>
            <a:br>
              <a:rPr lang="es-ES_tradnl" kern="0" dirty="0" smtClean="0">
                <a:effectLst/>
              </a:rPr>
            </a:br>
            <a:endParaRPr lang="es-ES_tradnl" kern="0" dirty="0" smtClean="0">
              <a:effectLst/>
            </a:endParaRPr>
          </a:p>
        </p:txBody>
      </p:sp>
      <p:sp>
        <p:nvSpPr>
          <p:cNvPr id="11" name="2 Marcador de contenido"/>
          <p:cNvSpPr txBox="1">
            <a:spLocks/>
          </p:cNvSpPr>
          <p:nvPr/>
        </p:nvSpPr>
        <p:spPr bwMode="auto">
          <a:xfrm>
            <a:off x="7403479" y="3861048"/>
            <a:ext cx="69691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</a:pPr>
            <a:r>
              <a:rPr kumimoji="1" lang="es-AR" sz="1400" dirty="0">
                <a:solidFill>
                  <a:srgbClr val="9966FF"/>
                </a:solidFill>
                <a:latin typeface="Tahoma" pitchFamily="34" charset="0"/>
              </a:rPr>
              <a:t>(</a:t>
            </a:r>
            <a:r>
              <a:rPr kumimoji="1" lang="es-AR" sz="1400" dirty="0" err="1" smtClean="0">
                <a:solidFill>
                  <a:srgbClr val="9966FF"/>
                </a:solidFill>
                <a:latin typeface="Tahoma" pitchFamily="34" charset="0"/>
              </a:rPr>
              <a:t>zf</a:t>
            </a:r>
            <a:r>
              <a:rPr kumimoji="1" lang="es-AR" sz="1400" dirty="0" smtClean="0">
                <a:solidFill>
                  <a:srgbClr val="9966FF"/>
                </a:solidFill>
                <a:latin typeface="Tahoma" pitchFamily="34" charset="0"/>
              </a:rPr>
              <a:t>)</a:t>
            </a:r>
            <a:endParaRPr kumimoji="1" lang="es-AR" sz="1400" dirty="0">
              <a:solidFill>
                <a:srgbClr val="9966FF"/>
              </a:solidFill>
              <a:latin typeface="Tahoma" pitchFamily="34" charset="0"/>
            </a:endParaRPr>
          </a:p>
        </p:txBody>
      </p:sp>
      <p:sp>
        <p:nvSpPr>
          <p:cNvPr id="3" name="2 Cerrar llave"/>
          <p:cNvSpPr/>
          <p:nvPr/>
        </p:nvSpPr>
        <p:spPr bwMode="auto">
          <a:xfrm>
            <a:off x="6516216" y="1844825"/>
            <a:ext cx="288032" cy="504056"/>
          </a:xfrm>
          <a:prstGeom prst="rightBrace">
            <a:avLst/>
          </a:prstGeom>
          <a:noFill/>
          <a:ln w="28575" cap="sq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12 Cerrar llave"/>
          <p:cNvSpPr/>
          <p:nvPr/>
        </p:nvSpPr>
        <p:spPr bwMode="auto">
          <a:xfrm rot="5400000">
            <a:off x="5236269" y="1648607"/>
            <a:ext cx="288032" cy="1832595"/>
          </a:xfrm>
          <a:prstGeom prst="rightBrace">
            <a:avLst/>
          </a:prstGeom>
          <a:noFill/>
          <a:ln w="28575" cap="sq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 build="p"/>
      <p:bldP spid="18436" grpId="0"/>
      <p:bldP spid="18437" grpId="0"/>
      <p:bldP spid="2" grpId="0" animBg="1"/>
      <p:bldP spid="7" grpId="0" animBg="1"/>
      <p:bldP spid="8" grpId="0" build="p"/>
      <p:bldP spid="9" grpId="0" uiExpand="1" build="p"/>
      <p:bldP spid="11" grpId="0"/>
      <p:bldP spid="3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AR" dirty="0"/>
              <a:t>Normalizar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03188" y="1447801"/>
            <a:ext cx="8285162" cy="613048"/>
          </a:xfrm>
        </p:spPr>
        <p:txBody>
          <a:bodyPr/>
          <a:lstStyle/>
          <a:p>
            <a:pPr>
              <a:defRPr/>
            </a:pPr>
            <a:r>
              <a:rPr lang="es-AR" sz="2800" dirty="0" smtClean="0"/>
              <a:t>Queremos que</a:t>
            </a:r>
            <a:r>
              <a:rPr lang="es-AR" sz="2800" dirty="0" smtClean="0"/>
              <a:t>:</a:t>
            </a:r>
            <a:endParaRPr lang="es-AR" sz="2800" dirty="0" smtClean="0"/>
          </a:p>
        </p:txBody>
      </p:sp>
      <p:sp>
        <p:nvSpPr>
          <p:cNvPr id="19460" name="39 Forma libre"/>
          <p:cNvSpPr>
            <a:spLocks/>
          </p:cNvSpPr>
          <p:nvPr/>
        </p:nvSpPr>
        <p:spPr bwMode="auto">
          <a:xfrm>
            <a:off x="1114425" y="5353050"/>
            <a:ext cx="1562100" cy="933450"/>
          </a:xfrm>
          <a:custGeom>
            <a:avLst/>
            <a:gdLst>
              <a:gd name="T0" fmla="*/ 0 w 1562100"/>
              <a:gd name="T1" fmla="*/ 929673 h 934081"/>
              <a:gd name="T2" fmla="*/ 66675 w 1562100"/>
              <a:gd name="T3" fmla="*/ 844352 h 934081"/>
              <a:gd name="T4" fmla="*/ 142875 w 1562100"/>
              <a:gd name="T5" fmla="*/ 806432 h 934081"/>
              <a:gd name="T6" fmla="*/ 295275 w 1562100"/>
              <a:gd name="T7" fmla="*/ 730591 h 934081"/>
              <a:gd name="T8" fmla="*/ 514350 w 1562100"/>
              <a:gd name="T9" fmla="*/ 607351 h 934081"/>
              <a:gd name="T10" fmla="*/ 600075 w 1562100"/>
              <a:gd name="T11" fmla="*/ 569432 h 934081"/>
              <a:gd name="T12" fmla="*/ 752475 w 1562100"/>
              <a:gd name="T13" fmla="*/ 446190 h 934081"/>
              <a:gd name="T14" fmla="*/ 847725 w 1562100"/>
              <a:gd name="T15" fmla="*/ 389310 h 934081"/>
              <a:gd name="T16" fmla="*/ 1009650 w 1562100"/>
              <a:gd name="T17" fmla="*/ 285030 h 934081"/>
              <a:gd name="T18" fmla="*/ 1152525 w 1562100"/>
              <a:gd name="T19" fmla="*/ 209188 h 934081"/>
              <a:gd name="T20" fmla="*/ 1266825 w 1562100"/>
              <a:gd name="T21" fmla="*/ 142827 h 934081"/>
              <a:gd name="T22" fmla="*/ 1323975 w 1562100"/>
              <a:gd name="T23" fmla="*/ 114389 h 934081"/>
              <a:gd name="T24" fmla="*/ 1457325 w 1562100"/>
              <a:gd name="T25" fmla="*/ 66991 h 934081"/>
              <a:gd name="T26" fmla="*/ 1495425 w 1562100"/>
              <a:gd name="T27" fmla="*/ 48027 h 934081"/>
              <a:gd name="T28" fmla="*/ 1552575 w 1562100"/>
              <a:gd name="T29" fmla="*/ 631 h 934081"/>
              <a:gd name="T30" fmla="*/ 1562100 w 1562100"/>
              <a:gd name="T31" fmla="*/ 631 h 93408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562100" h="934081">
                <a:moveTo>
                  <a:pt x="0" y="934081"/>
                </a:moveTo>
                <a:cubicBezTo>
                  <a:pt x="22225" y="905506"/>
                  <a:pt x="39319" y="872065"/>
                  <a:pt x="66675" y="848356"/>
                </a:cubicBezTo>
                <a:cubicBezTo>
                  <a:pt x="88135" y="829757"/>
                  <a:pt x="118524" y="824867"/>
                  <a:pt x="142875" y="810256"/>
                </a:cubicBezTo>
                <a:cubicBezTo>
                  <a:pt x="341917" y="690831"/>
                  <a:pt x="64692" y="831144"/>
                  <a:pt x="295275" y="734056"/>
                </a:cubicBezTo>
                <a:cubicBezTo>
                  <a:pt x="409347" y="686026"/>
                  <a:pt x="393778" y="675997"/>
                  <a:pt x="514350" y="610231"/>
                </a:cubicBezTo>
                <a:cubicBezTo>
                  <a:pt x="541802" y="595257"/>
                  <a:pt x="572676" y="587201"/>
                  <a:pt x="600075" y="572131"/>
                </a:cubicBezTo>
                <a:cubicBezTo>
                  <a:pt x="880343" y="417983"/>
                  <a:pt x="585756" y="581681"/>
                  <a:pt x="752475" y="448306"/>
                </a:cubicBezTo>
                <a:cubicBezTo>
                  <a:pt x="781388" y="425176"/>
                  <a:pt x="816392" y="410884"/>
                  <a:pt x="847725" y="391156"/>
                </a:cubicBezTo>
                <a:cubicBezTo>
                  <a:pt x="902128" y="356902"/>
                  <a:pt x="953451" y="317602"/>
                  <a:pt x="1009650" y="286381"/>
                </a:cubicBezTo>
                <a:cubicBezTo>
                  <a:pt x="1113993" y="228413"/>
                  <a:pt x="1066137" y="253375"/>
                  <a:pt x="1152525" y="210181"/>
                </a:cubicBezTo>
                <a:cubicBezTo>
                  <a:pt x="1202967" y="142926"/>
                  <a:pt x="1158841" y="186700"/>
                  <a:pt x="1266825" y="143506"/>
                </a:cubicBezTo>
                <a:cubicBezTo>
                  <a:pt x="1286600" y="135596"/>
                  <a:pt x="1304200" y="122841"/>
                  <a:pt x="1323975" y="114931"/>
                </a:cubicBezTo>
                <a:cubicBezTo>
                  <a:pt x="1445672" y="66252"/>
                  <a:pt x="1370522" y="105885"/>
                  <a:pt x="1457325" y="67306"/>
                </a:cubicBezTo>
                <a:cubicBezTo>
                  <a:pt x="1470300" y="61539"/>
                  <a:pt x="1483871" y="56509"/>
                  <a:pt x="1495425" y="48256"/>
                </a:cubicBezTo>
                <a:cubicBezTo>
                  <a:pt x="1544578" y="13147"/>
                  <a:pt x="1502183" y="25827"/>
                  <a:pt x="1552575" y="631"/>
                </a:cubicBezTo>
                <a:cubicBezTo>
                  <a:pt x="1555415" y="-789"/>
                  <a:pt x="1558925" y="631"/>
                  <a:pt x="1562100" y="631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s-AR"/>
          </a:p>
        </p:txBody>
      </p:sp>
      <p:sp>
        <p:nvSpPr>
          <p:cNvPr id="19461" name="AutoShape 7" descr="Cuboid diagram"/>
          <p:cNvSpPr>
            <a:spLocks noChangeAspect="1" noChangeArrowheads="1"/>
          </p:cNvSpPr>
          <p:nvPr/>
        </p:nvSpPr>
        <p:spPr bwMode="auto">
          <a:xfrm>
            <a:off x="155575" y="460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/>
          </a:p>
        </p:txBody>
      </p:sp>
      <p:pic>
        <p:nvPicPr>
          <p:cNvPr id="1946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1484313"/>
            <a:ext cx="5648325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652963"/>
            <a:ext cx="5113338" cy="22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2 Marcador de contenido"/>
          <p:cNvSpPr txBox="1">
            <a:spLocks/>
          </p:cNvSpPr>
          <p:nvPr/>
        </p:nvSpPr>
        <p:spPr bwMode="auto">
          <a:xfrm>
            <a:off x="107504" y="1916832"/>
            <a:ext cx="8285162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defRPr/>
            </a:pPr>
            <a:r>
              <a:rPr lang="es-AR" sz="2800" kern="0" dirty="0" err="1" smtClean="0"/>
              <a:t>zs</a:t>
            </a:r>
            <a:r>
              <a:rPr lang="es-AR" sz="2800" kern="0" dirty="0" smtClean="0"/>
              <a:t> = 0..1 </a:t>
            </a:r>
          </a:p>
          <a:p>
            <a:pPr>
              <a:defRPr/>
            </a:pPr>
            <a:r>
              <a:rPr lang="es-AR" sz="2800" kern="0" dirty="0" err="1" smtClean="0"/>
              <a:t>xs</a:t>
            </a:r>
            <a:r>
              <a:rPr lang="es-AR" sz="2800" kern="0" dirty="0" smtClean="0"/>
              <a:t> = -1 .. 1</a:t>
            </a:r>
          </a:p>
          <a:p>
            <a:pPr>
              <a:defRPr/>
            </a:pPr>
            <a:r>
              <a:rPr lang="es-AR" sz="2800" kern="0" dirty="0" err="1" smtClean="0"/>
              <a:t>ys</a:t>
            </a:r>
            <a:r>
              <a:rPr lang="es-AR" sz="2800" kern="0" dirty="0" smtClean="0"/>
              <a:t> = -1 .. 1</a:t>
            </a:r>
          </a:p>
        </p:txBody>
      </p:sp>
      <p:sp>
        <p:nvSpPr>
          <p:cNvPr id="9" name="2 Marcador de contenido"/>
          <p:cNvSpPr txBox="1">
            <a:spLocks/>
          </p:cNvSpPr>
          <p:nvPr/>
        </p:nvSpPr>
        <p:spPr bwMode="auto">
          <a:xfrm>
            <a:off x="107504" y="3425875"/>
            <a:ext cx="8285162" cy="1083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defRPr/>
            </a:pPr>
            <a:r>
              <a:rPr lang="es-AR" sz="2800" kern="0" dirty="0" smtClean="0"/>
              <a:t>DX = ancho de la pantalla. </a:t>
            </a:r>
            <a:r>
              <a:rPr lang="es-AR" sz="2800" kern="0" dirty="0" err="1" smtClean="0"/>
              <a:t>Ej</a:t>
            </a:r>
            <a:r>
              <a:rPr lang="es-AR" sz="2800" kern="0" dirty="0" smtClean="0"/>
              <a:t>, 1024 pixeles</a:t>
            </a:r>
          </a:p>
          <a:p>
            <a:pPr>
              <a:defRPr/>
            </a:pPr>
            <a:r>
              <a:rPr lang="es-AR" sz="2800" kern="0" dirty="0" smtClean="0"/>
              <a:t>DY = alto de la pantalla, ej. 768 pixeles.</a:t>
            </a:r>
          </a:p>
          <a:p>
            <a:pPr>
              <a:defRPr/>
            </a:pPr>
            <a:endParaRPr lang="es-AR" sz="2800" kern="0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s-AR" dirty="0"/>
              <a:t>Normalizar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4294967295"/>
          </p:nvPr>
        </p:nvSpPr>
        <p:spPr>
          <a:xfrm>
            <a:off x="103188" y="1447800"/>
            <a:ext cx="8285162" cy="1404938"/>
          </a:xfrm>
        </p:spPr>
        <p:txBody>
          <a:bodyPr/>
          <a:lstStyle/>
          <a:p>
            <a:pPr>
              <a:buFont typeface="Wingdings" pitchFamily="2" charset="2"/>
              <a:buNone/>
              <a:defRPr/>
            </a:pPr>
            <a:r>
              <a:rPr lang="es-ES_tradnl" dirty="0" smtClean="0"/>
              <a:t>	</a:t>
            </a:r>
            <a:r>
              <a:rPr lang="es-ES_tradnl" dirty="0" err="1" smtClean="0"/>
              <a:t>ys</a:t>
            </a:r>
            <a:r>
              <a:rPr lang="es-ES_tradnl" dirty="0" smtClean="0"/>
              <a:t> = y * (2 * </a:t>
            </a:r>
            <a:r>
              <a:rPr lang="es-ES_tradnl" dirty="0" err="1" smtClean="0"/>
              <a:t>zn</a:t>
            </a:r>
            <a:r>
              <a:rPr lang="es-ES_tradnl" dirty="0" smtClean="0"/>
              <a:t> ) / ( z * DY) </a:t>
            </a:r>
            <a:br>
              <a:rPr lang="es-ES_tradnl" dirty="0" smtClean="0"/>
            </a:br>
            <a:r>
              <a:rPr lang="es-ES_tradnl" dirty="0" err="1" smtClean="0"/>
              <a:t>xs</a:t>
            </a:r>
            <a:r>
              <a:rPr lang="es-ES_tradnl" dirty="0" smtClean="0"/>
              <a:t> = x * (2 * </a:t>
            </a:r>
            <a:r>
              <a:rPr lang="es-ES_tradnl" dirty="0" err="1" smtClean="0"/>
              <a:t>zn</a:t>
            </a:r>
            <a:r>
              <a:rPr lang="es-ES_tradnl" dirty="0" smtClean="0"/>
              <a:t> ) / ( z * DX)</a:t>
            </a:r>
            <a:r>
              <a:rPr lang="es-ES_tradnl" dirty="0" smtClean="0">
                <a:effectLst/>
              </a:rPr>
              <a:t> </a:t>
            </a:r>
          </a:p>
          <a:p>
            <a:pPr>
              <a:defRPr/>
            </a:pPr>
            <a:endParaRPr lang="es-AR" dirty="0" smtClean="0">
              <a:effectLst/>
            </a:endParaRPr>
          </a:p>
        </p:txBody>
      </p:sp>
      <p:sp>
        <p:nvSpPr>
          <p:cNvPr id="20484" name="39 Forma libre"/>
          <p:cNvSpPr>
            <a:spLocks/>
          </p:cNvSpPr>
          <p:nvPr/>
        </p:nvSpPr>
        <p:spPr bwMode="auto">
          <a:xfrm>
            <a:off x="1114425" y="5353050"/>
            <a:ext cx="1562100" cy="933450"/>
          </a:xfrm>
          <a:custGeom>
            <a:avLst/>
            <a:gdLst>
              <a:gd name="T0" fmla="*/ 0 w 1562100"/>
              <a:gd name="T1" fmla="*/ 929673 h 934081"/>
              <a:gd name="T2" fmla="*/ 66675 w 1562100"/>
              <a:gd name="T3" fmla="*/ 844352 h 934081"/>
              <a:gd name="T4" fmla="*/ 142875 w 1562100"/>
              <a:gd name="T5" fmla="*/ 806432 h 934081"/>
              <a:gd name="T6" fmla="*/ 295275 w 1562100"/>
              <a:gd name="T7" fmla="*/ 730591 h 934081"/>
              <a:gd name="T8" fmla="*/ 514350 w 1562100"/>
              <a:gd name="T9" fmla="*/ 607351 h 934081"/>
              <a:gd name="T10" fmla="*/ 600075 w 1562100"/>
              <a:gd name="T11" fmla="*/ 569432 h 934081"/>
              <a:gd name="T12" fmla="*/ 752475 w 1562100"/>
              <a:gd name="T13" fmla="*/ 446190 h 934081"/>
              <a:gd name="T14" fmla="*/ 847725 w 1562100"/>
              <a:gd name="T15" fmla="*/ 389310 h 934081"/>
              <a:gd name="T16" fmla="*/ 1009650 w 1562100"/>
              <a:gd name="T17" fmla="*/ 285030 h 934081"/>
              <a:gd name="T18" fmla="*/ 1152525 w 1562100"/>
              <a:gd name="T19" fmla="*/ 209188 h 934081"/>
              <a:gd name="T20" fmla="*/ 1266825 w 1562100"/>
              <a:gd name="T21" fmla="*/ 142827 h 934081"/>
              <a:gd name="T22" fmla="*/ 1323975 w 1562100"/>
              <a:gd name="T23" fmla="*/ 114389 h 934081"/>
              <a:gd name="T24" fmla="*/ 1457325 w 1562100"/>
              <a:gd name="T25" fmla="*/ 66991 h 934081"/>
              <a:gd name="T26" fmla="*/ 1495425 w 1562100"/>
              <a:gd name="T27" fmla="*/ 48027 h 934081"/>
              <a:gd name="T28" fmla="*/ 1552575 w 1562100"/>
              <a:gd name="T29" fmla="*/ 631 h 934081"/>
              <a:gd name="T30" fmla="*/ 1562100 w 1562100"/>
              <a:gd name="T31" fmla="*/ 631 h 93408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562100" h="934081">
                <a:moveTo>
                  <a:pt x="0" y="934081"/>
                </a:moveTo>
                <a:cubicBezTo>
                  <a:pt x="22225" y="905506"/>
                  <a:pt x="39319" y="872065"/>
                  <a:pt x="66675" y="848356"/>
                </a:cubicBezTo>
                <a:cubicBezTo>
                  <a:pt x="88135" y="829757"/>
                  <a:pt x="118524" y="824867"/>
                  <a:pt x="142875" y="810256"/>
                </a:cubicBezTo>
                <a:cubicBezTo>
                  <a:pt x="341917" y="690831"/>
                  <a:pt x="64692" y="831144"/>
                  <a:pt x="295275" y="734056"/>
                </a:cubicBezTo>
                <a:cubicBezTo>
                  <a:pt x="409347" y="686026"/>
                  <a:pt x="393778" y="675997"/>
                  <a:pt x="514350" y="610231"/>
                </a:cubicBezTo>
                <a:cubicBezTo>
                  <a:pt x="541802" y="595257"/>
                  <a:pt x="572676" y="587201"/>
                  <a:pt x="600075" y="572131"/>
                </a:cubicBezTo>
                <a:cubicBezTo>
                  <a:pt x="880343" y="417983"/>
                  <a:pt x="585756" y="581681"/>
                  <a:pt x="752475" y="448306"/>
                </a:cubicBezTo>
                <a:cubicBezTo>
                  <a:pt x="781388" y="425176"/>
                  <a:pt x="816392" y="410884"/>
                  <a:pt x="847725" y="391156"/>
                </a:cubicBezTo>
                <a:cubicBezTo>
                  <a:pt x="902128" y="356902"/>
                  <a:pt x="953451" y="317602"/>
                  <a:pt x="1009650" y="286381"/>
                </a:cubicBezTo>
                <a:cubicBezTo>
                  <a:pt x="1113993" y="228413"/>
                  <a:pt x="1066137" y="253375"/>
                  <a:pt x="1152525" y="210181"/>
                </a:cubicBezTo>
                <a:cubicBezTo>
                  <a:pt x="1202967" y="142926"/>
                  <a:pt x="1158841" y="186700"/>
                  <a:pt x="1266825" y="143506"/>
                </a:cubicBezTo>
                <a:cubicBezTo>
                  <a:pt x="1286600" y="135596"/>
                  <a:pt x="1304200" y="122841"/>
                  <a:pt x="1323975" y="114931"/>
                </a:cubicBezTo>
                <a:cubicBezTo>
                  <a:pt x="1445672" y="66252"/>
                  <a:pt x="1370522" y="105885"/>
                  <a:pt x="1457325" y="67306"/>
                </a:cubicBezTo>
                <a:cubicBezTo>
                  <a:pt x="1470300" y="61539"/>
                  <a:pt x="1483871" y="56509"/>
                  <a:pt x="1495425" y="48256"/>
                </a:cubicBezTo>
                <a:cubicBezTo>
                  <a:pt x="1544578" y="13147"/>
                  <a:pt x="1502183" y="25827"/>
                  <a:pt x="1552575" y="631"/>
                </a:cubicBezTo>
                <a:cubicBezTo>
                  <a:pt x="1555415" y="-789"/>
                  <a:pt x="1558925" y="631"/>
                  <a:pt x="1562100" y="631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s-AR"/>
          </a:p>
        </p:txBody>
      </p:sp>
      <p:sp>
        <p:nvSpPr>
          <p:cNvPr id="20485" name="AutoShape 5" descr="Cuboid diagram"/>
          <p:cNvSpPr>
            <a:spLocks noChangeAspect="1" noChangeArrowheads="1"/>
          </p:cNvSpPr>
          <p:nvPr/>
        </p:nvSpPr>
        <p:spPr bwMode="auto">
          <a:xfrm>
            <a:off x="155575" y="4603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/>
          </a:p>
        </p:txBody>
      </p:sp>
      <p:pic>
        <p:nvPicPr>
          <p:cNvPr id="20486" name="Picture 7" descr="perspectiva_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924175"/>
            <a:ext cx="4608513" cy="309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7" name="Text Box 8"/>
          <p:cNvSpPr txBox="1">
            <a:spLocks noChangeArrowheads="1"/>
          </p:cNvSpPr>
          <p:nvPr/>
        </p:nvSpPr>
        <p:spPr bwMode="auto">
          <a:xfrm>
            <a:off x="5416550" y="3305175"/>
            <a:ext cx="3116263" cy="201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buFont typeface="Wingdings" pitchFamily="2" charset="2"/>
              <a:buChar char="à"/>
            </a:pPr>
            <a:r>
              <a:rPr lang="en-US">
                <a:solidFill>
                  <a:srgbClr val="FF0000"/>
                </a:solidFill>
                <a:sym typeface="Wingdings" pitchFamily="2" charset="2"/>
              </a:rPr>
              <a:t>Falta este grafico. Hay que mostrar, que cuando estamos en la superficie de la pantalla pp dicha, resulta que z = znear. </a:t>
            </a:r>
          </a:p>
          <a:p>
            <a:pPr eaLnBrk="1" hangingPunct="1">
              <a:buFont typeface="Wingdings" pitchFamily="2" charset="2"/>
              <a:buChar char="à"/>
            </a:pPr>
            <a:endParaRPr lang="en-US"/>
          </a:p>
          <a:p>
            <a:pPr eaLnBrk="1" hangingPunct="1">
              <a:buFont typeface="Wingdings" pitchFamily="2" charset="2"/>
              <a:buChar char="à"/>
            </a:pPr>
            <a:endParaRPr lang="es-ES_tradnl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053331"/>
            <a:ext cx="7924800" cy="10795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err="1" smtClean="0">
                <a:effectLst/>
              </a:rPr>
              <a:t>Queremos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una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matriz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para</a:t>
            </a:r>
            <a:r>
              <a:rPr lang="en-US" dirty="0" smtClean="0">
                <a:effectLst/>
              </a:rPr>
              <a:t> </a:t>
            </a:r>
            <a:r>
              <a:rPr lang="en-US" dirty="0" err="1" smtClean="0">
                <a:effectLst/>
              </a:rPr>
              <a:t>representar</a:t>
            </a:r>
            <a:r>
              <a:rPr lang="en-US" dirty="0" smtClean="0">
                <a:effectLst/>
              </a:rPr>
              <a:t> la </a:t>
            </a:r>
            <a:r>
              <a:rPr lang="en-US" dirty="0" err="1" smtClean="0">
                <a:effectLst/>
              </a:rPr>
              <a:t>transformación</a:t>
            </a:r>
            <a:r>
              <a:rPr lang="en-US" dirty="0" smtClean="0">
                <a:effectLst/>
              </a:rPr>
              <a:t>.</a:t>
            </a:r>
            <a:endParaRPr lang="en-US" dirty="0" smtClean="0">
              <a:effectLst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11560" y="4762300"/>
            <a:ext cx="7924800" cy="754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kern="0" dirty="0" smtClean="0">
                <a:effectLst/>
              </a:rPr>
              <a:t>¿</a:t>
            </a:r>
            <a:r>
              <a:rPr lang="en-US" kern="0" dirty="0" err="1" smtClean="0">
                <a:effectLst/>
              </a:rPr>
              <a:t>Qué</a:t>
            </a:r>
            <a:r>
              <a:rPr lang="en-US" kern="0" dirty="0" smtClean="0">
                <a:effectLst/>
              </a:rPr>
              <a:t> </a:t>
            </a:r>
            <a:r>
              <a:rPr lang="en-US" kern="0" dirty="0" err="1" smtClean="0">
                <a:effectLst/>
              </a:rPr>
              <a:t>hacemos</a:t>
            </a:r>
            <a:r>
              <a:rPr lang="en-US" kern="0" dirty="0" smtClean="0">
                <a:effectLst/>
              </a:rPr>
              <a:t> con z ?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kern="0" dirty="0" smtClean="0">
              <a:effectLst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s-ES_tradnl" kern="0" dirty="0" smtClean="0">
              <a:effectLst/>
            </a:endParaRPr>
          </a:p>
        </p:txBody>
      </p:sp>
      <p:sp>
        <p:nvSpPr>
          <p:cNvPr id="5" name="1 Título"/>
          <p:cNvSpPr>
            <a:spLocks noGrp="1"/>
          </p:cNvSpPr>
          <p:nvPr>
            <p:ph type="title" idx="4294967295"/>
          </p:nvPr>
        </p:nvSpPr>
        <p:spPr>
          <a:xfrm>
            <a:off x="685800" y="152400"/>
            <a:ext cx="7924800" cy="1066800"/>
          </a:xfrm>
        </p:spPr>
        <p:txBody>
          <a:bodyPr/>
          <a:lstStyle/>
          <a:p>
            <a:pPr>
              <a:defRPr/>
            </a:pPr>
            <a:r>
              <a:rPr lang="es-AR" dirty="0" smtClean="0"/>
              <a:t>Matriz</a:t>
            </a:r>
            <a:endParaRPr lang="es-AR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39552" y="2295128"/>
            <a:ext cx="79248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n-US" kern="0" dirty="0" smtClean="0">
                <a:effectLst/>
              </a:rPr>
              <a:t>¿Se </a:t>
            </a:r>
            <a:r>
              <a:rPr lang="en-US" kern="0" dirty="0" err="1" smtClean="0">
                <a:effectLst/>
              </a:rPr>
              <a:t>puede</a:t>
            </a:r>
            <a:r>
              <a:rPr lang="en-US" kern="0" dirty="0" smtClean="0">
                <a:effectLst/>
              </a:rPr>
              <a:t> </a:t>
            </a:r>
            <a:r>
              <a:rPr lang="en-US" kern="0" dirty="0" err="1" smtClean="0">
                <a:effectLst/>
              </a:rPr>
              <a:t>usar</a:t>
            </a:r>
            <a:r>
              <a:rPr lang="en-US" kern="0" dirty="0" smtClean="0">
                <a:effectLst/>
              </a:rPr>
              <a:t> </a:t>
            </a:r>
            <a:r>
              <a:rPr lang="en-US" kern="0" dirty="0" err="1" smtClean="0">
                <a:effectLst/>
              </a:rPr>
              <a:t>una</a:t>
            </a:r>
            <a:r>
              <a:rPr lang="en-US" kern="0" dirty="0" smtClean="0">
                <a:effectLst/>
              </a:rPr>
              <a:t> </a:t>
            </a:r>
            <a:r>
              <a:rPr lang="en-US" kern="0" dirty="0" err="1" smtClean="0">
                <a:effectLst/>
              </a:rPr>
              <a:t>matriz</a:t>
            </a:r>
            <a:r>
              <a:rPr lang="en-US" kern="0" dirty="0" smtClean="0">
                <a:effectLst/>
              </a:rPr>
              <a:t> de 3x3? </a:t>
            </a:r>
          </a:p>
          <a:p>
            <a:pPr lvl="3">
              <a:lnSpc>
                <a:spcPct val="90000"/>
              </a:lnSpc>
            </a:pPr>
            <a:endParaRPr lang="en-US" kern="0" dirty="0" smtClean="0">
              <a:effectLst/>
            </a:endParaRPr>
          </a:p>
          <a:p>
            <a:pPr lvl="3">
              <a:lnSpc>
                <a:spcPct val="90000"/>
              </a:lnSpc>
              <a:buFont typeface="Wingdings" pitchFamily="2" charset="2"/>
              <a:buNone/>
            </a:pPr>
            <a:r>
              <a:rPr lang="en-US" kern="0" dirty="0" smtClean="0">
                <a:effectLst/>
              </a:rPr>
              <a:t>                                       a11  a12   a13 </a:t>
            </a:r>
          </a:p>
          <a:p>
            <a:pPr lvl="3">
              <a:lnSpc>
                <a:spcPct val="90000"/>
              </a:lnSpc>
              <a:buFont typeface="Wingdings" pitchFamily="2" charset="2"/>
              <a:buNone/>
            </a:pPr>
            <a:r>
              <a:rPr lang="en-US" kern="0" dirty="0" smtClean="0">
                <a:effectLst/>
              </a:rPr>
              <a:t> 	(</a:t>
            </a:r>
            <a:r>
              <a:rPr lang="en-US" kern="0" dirty="0" err="1" smtClean="0">
                <a:effectLst/>
              </a:rPr>
              <a:t>xs</a:t>
            </a:r>
            <a:r>
              <a:rPr lang="en-US" kern="0" dirty="0" smtClean="0">
                <a:effectLst/>
              </a:rPr>
              <a:t>, </a:t>
            </a:r>
            <a:r>
              <a:rPr lang="en-US" kern="0" dirty="0" err="1" smtClean="0">
                <a:effectLst/>
              </a:rPr>
              <a:t>ys</a:t>
            </a:r>
            <a:r>
              <a:rPr lang="en-US" kern="0" dirty="0" smtClean="0">
                <a:effectLst/>
              </a:rPr>
              <a:t>, </a:t>
            </a:r>
            <a:r>
              <a:rPr lang="en-US" kern="0" dirty="0" err="1" smtClean="0">
                <a:effectLst/>
              </a:rPr>
              <a:t>zs</a:t>
            </a:r>
            <a:r>
              <a:rPr lang="en-US" kern="0" dirty="0" smtClean="0">
                <a:effectLst/>
              </a:rPr>
              <a:t>) = (x, y, z) *   a21  a22   a23 </a:t>
            </a:r>
          </a:p>
          <a:p>
            <a:pPr lvl="3">
              <a:lnSpc>
                <a:spcPct val="90000"/>
              </a:lnSpc>
              <a:buFont typeface="Wingdings" pitchFamily="2" charset="2"/>
              <a:buNone/>
            </a:pPr>
            <a:r>
              <a:rPr lang="en-US" kern="0" dirty="0" smtClean="0">
                <a:effectLst/>
              </a:rPr>
              <a:t>				          a31  a32   a33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s-ES_tradnl" kern="0" dirty="0" smtClean="0">
              <a:effectLst/>
            </a:endParaRPr>
          </a:p>
        </p:txBody>
      </p:sp>
      <p:sp>
        <p:nvSpPr>
          <p:cNvPr id="21507" name="2 Corchetes"/>
          <p:cNvSpPr>
            <a:spLocks noChangeArrowheads="1"/>
          </p:cNvSpPr>
          <p:nvPr/>
        </p:nvSpPr>
        <p:spPr bwMode="auto">
          <a:xfrm>
            <a:off x="4860032" y="2871192"/>
            <a:ext cx="2087562" cy="1655762"/>
          </a:xfrm>
          <a:prstGeom prst="bracketPair">
            <a:avLst>
              <a:gd name="adj" fmla="val 16667"/>
            </a:avLst>
          </a:prstGeom>
          <a:noFill/>
          <a:ln w="22225" cap="sq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6" grpId="0" build="p"/>
      <p:bldP spid="4" grpId="0"/>
      <p:bldP spid="6" grpId="0"/>
      <p:bldP spid="2150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AR" dirty="0" smtClean="0"/>
              <a:t>Técnicas de gráficos por computadora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03188" y="1844675"/>
            <a:ext cx="7708900" cy="612775"/>
          </a:xfrm>
        </p:spPr>
        <p:txBody>
          <a:bodyPr/>
          <a:lstStyle/>
          <a:p>
            <a:pPr>
              <a:defRPr/>
            </a:pPr>
            <a:r>
              <a:rPr lang="es-AR" sz="2800" dirty="0" smtClean="0"/>
              <a:t>UTN FRBA</a:t>
            </a:r>
          </a:p>
        </p:txBody>
      </p:sp>
      <p:sp>
        <p:nvSpPr>
          <p:cNvPr id="5" name="2 Marcador de contenido"/>
          <p:cNvSpPr txBox="1">
            <a:spLocks/>
          </p:cNvSpPr>
          <p:nvPr/>
        </p:nvSpPr>
        <p:spPr bwMode="auto">
          <a:xfrm>
            <a:off x="103188" y="2609850"/>
            <a:ext cx="7708900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defRPr/>
            </a:pPr>
            <a:r>
              <a:rPr lang="es-AR" sz="2800" dirty="0" smtClean="0"/>
              <a:t>Ing. en Sistemas</a:t>
            </a:r>
          </a:p>
        </p:txBody>
      </p:sp>
      <p:sp>
        <p:nvSpPr>
          <p:cNvPr id="6" name="2 Marcador de contenido"/>
          <p:cNvSpPr txBox="1">
            <a:spLocks/>
          </p:cNvSpPr>
          <p:nvPr/>
        </p:nvSpPr>
        <p:spPr bwMode="auto">
          <a:xfrm>
            <a:off x="103188" y="3394075"/>
            <a:ext cx="7708900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defRPr/>
            </a:pPr>
            <a:r>
              <a:rPr lang="es-AR" sz="2800" dirty="0" smtClean="0"/>
              <a:t>Materia electiva de 3er año</a:t>
            </a:r>
          </a:p>
        </p:txBody>
      </p:sp>
      <p:sp>
        <p:nvSpPr>
          <p:cNvPr id="7" name="2 Marcador de contenido"/>
          <p:cNvSpPr txBox="1">
            <a:spLocks/>
          </p:cNvSpPr>
          <p:nvPr/>
        </p:nvSpPr>
        <p:spPr bwMode="auto">
          <a:xfrm>
            <a:off x="103188" y="4114800"/>
            <a:ext cx="7708900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defRPr/>
            </a:pPr>
            <a:r>
              <a:rPr lang="es-AR" sz="2800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tgcutn.com.ar</a:t>
            </a:r>
          </a:p>
        </p:txBody>
      </p:sp>
      <p:pic>
        <p:nvPicPr>
          <p:cNvPr id="410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463" y="1484313"/>
            <a:ext cx="4065587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6" grpId="0" build="p"/>
      <p:bldP spid="7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AR" dirty="0"/>
              <a:t>Coordenadas </a:t>
            </a:r>
            <a:r>
              <a:rPr lang="es-AR" dirty="0" smtClean="0"/>
              <a:t>homogéneas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03188" y="1447800"/>
            <a:ext cx="8429625" cy="1441836"/>
          </a:xfrm>
        </p:spPr>
        <p:txBody>
          <a:bodyPr/>
          <a:lstStyle/>
          <a:p>
            <a:pPr>
              <a:defRPr/>
            </a:pPr>
            <a:r>
              <a:rPr lang="es-AR" sz="2800" dirty="0" smtClean="0"/>
              <a:t>El punto p(x</a:t>
            </a:r>
            <a:r>
              <a:rPr lang="es-AR" sz="2800" dirty="0" smtClean="0"/>
              <a:t>, y, z</a:t>
            </a:r>
            <a:r>
              <a:rPr lang="es-AR" sz="2800" dirty="0" smtClean="0"/>
              <a:t>) se representa en 4D como </a:t>
            </a:r>
          </a:p>
          <a:p>
            <a:pPr>
              <a:buFont typeface="Wingdings" pitchFamily="2" charset="2"/>
              <a:buNone/>
              <a:defRPr/>
            </a:pPr>
            <a:r>
              <a:rPr lang="es-AR" sz="2800" dirty="0" smtClean="0"/>
              <a:t>		(x * w ,y * w , z * w , w)  con </a:t>
            </a:r>
            <a:r>
              <a:rPr lang="es-AR" sz="2800" dirty="0" smtClean="0"/>
              <a:t>w != 0</a:t>
            </a:r>
            <a:endParaRPr lang="es-AR" sz="2800" dirty="0" smtClean="0"/>
          </a:p>
        </p:txBody>
      </p:sp>
      <p:sp>
        <p:nvSpPr>
          <p:cNvPr id="22532" name="39 Forma libre"/>
          <p:cNvSpPr>
            <a:spLocks/>
          </p:cNvSpPr>
          <p:nvPr/>
        </p:nvSpPr>
        <p:spPr bwMode="auto">
          <a:xfrm>
            <a:off x="1114425" y="5353050"/>
            <a:ext cx="1562100" cy="933450"/>
          </a:xfrm>
          <a:custGeom>
            <a:avLst/>
            <a:gdLst>
              <a:gd name="T0" fmla="*/ 0 w 1562100"/>
              <a:gd name="T1" fmla="*/ 929673 h 934081"/>
              <a:gd name="T2" fmla="*/ 66675 w 1562100"/>
              <a:gd name="T3" fmla="*/ 844352 h 934081"/>
              <a:gd name="T4" fmla="*/ 142875 w 1562100"/>
              <a:gd name="T5" fmla="*/ 806432 h 934081"/>
              <a:gd name="T6" fmla="*/ 295275 w 1562100"/>
              <a:gd name="T7" fmla="*/ 730591 h 934081"/>
              <a:gd name="T8" fmla="*/ 514350 w 1562100"/>
              <a:gd name="T9" fmla="*/ 607351 h 934081"/>
              <a:gd name="T10" fmla="*/ 600075 w 1562100"/>
              <a:gd name="T11" fmla="*/ 569432 h 934081"/>
              <a:gd name="T12" fmla="*/ 752475 w 1562100"/>
              <a:gd name="T13" fmla="*/ 446190 h 934081"/>
              <a:gd name="T14" fmla="*/ 847725 w 1562100"/>
              <a:gd name="T15" fmla="*/ 389310 h 934081"/>
              <a:gd name="T16" fmla="*/ 1009650 w 1562100"/>
              <a:gd name="T17" fmla="*/ 285030 h 934081"/>
              <a:gd name="T18" fmla="*/ 1152525 w 1562100"/>
              <a:gd name="T19" fmla="*/ 209188 h 934081"/>
              <a:gd name="T20" fmla="*/ 1266825 w 1562100"/>
              <a:gd name="T21" fmla="*/ 142827 h 934081"/>
              <a:gd name="T22" fmla="*/ 1323975 w 1562100"/>
              <a:gd name="T23" fmla="*/ 114389 h 934081"/>
              <a:gd name="T24" fmla="*/ 1457325 w 1562100"/>
              <a:gd name="T25" fmla="*/ 66991 h 934081"/>
              <a:gd name="T26" fmla="*/ 1495425 w 1562100"/>
              <a:gd name="T27" fmla="*/ 48027 h 934081"/>
              <a:gd name="T28" fmla="*/ 1552575 w 1562100"/>
              <a:gd name="T29" fmla="*/ 631 h 934081"/>
              <a:gd name="T30" fmla="*/ 1562100 w 1562100"/>
              <a:gd name="T31" fmla="*/ 631 h 93408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562100" h="934081">
                <a:moveTo>
                  <a:pt x="0" y="934081"/>
                </a:moveTo>
                <a:cubicBezTo>
                  <a:pt x="22225" y="905506"/>
                  <a:pt x="39319" y="872065"/>
                  <a:pt x="66675" y="848356"/>
                </a:cubicBezTo>
                <a:cubicBezTo>
                  <a:pt x="88135" y="829757"/>
                  <a:pt x="118524" y="824867"/>
                  <a:pt x="142875" y="810256"/>
                </a:cubicBezTo>
                <a:cubicBezTo>
                  <a:pt x="341917" y="690831"/>
                  <a:pt x="64692" y="831144"/>
                  <a:pt x="295275" y="734056"/>
                </a:cubicBezTo>
                <a:cubicBezTo>
                  <a:pt x="409347" y="686026"/>
                  <a:pt x="393778" y="675997"/>
                  <a:pt x="514350" y="610231"/>
                </a:cubicBezTo>
                <a:cubicBezTo>
                  <a:pt x="541802" y="595257"/>
                  <a:pt x="572676" y="587201"/>
                  <a:pt x="600075" y="572131"/>
                </a:cubicBezTo>
                <a:cubicBezTo>
                  <a:pt x="880343" y="417983"/>
                  <a:pt x="585756" y="581681"/>
                  <a:pt x="752475" y="448306"/>
                </a:cubicBezTo>
                <a:cubicBezTo>
                  <a:pt x="781388" y="425176"/>
                  <a:pt x="816392" y="410884"/>
                  <a:pt x="847725" y="391156"/>
                </a:cubicBezTo>
                <a:cubicBezTo>
                  <a:pt x="902128" y="356902"/>
                  <a:pt x="953451" y="317602"/>
                  <a:pt x="1009650" y="286381"/>
                </a:cubicBezTo>
                <a:cubicBezTo>
                  <a:pt x="1113993" y="228413"/>
                  <a:pt x="1066137" y="253375"/>
                  <a:pt x="1152525" y="210181"/>
                </a:cubicBezTo>
                <a:cubicBezTo>
                  <a:pt x="1202967" y="142926"/>
                  <a:pt x="1158841" y="186700"/>
                  <a:pt x="1266825" y="143506"/>
                </a:cubicBezTo>
                <a:cubicBezTo>
                  <a:pt x="1286600" y="135596"/>
                  <a:pt x="1304200" y="122841"/>
                  <a:pt x="1323975" y="114931"/>
                </a:cubicBezTo>
                <a:cubicBezTo>
                  <a:pt x="1445672" y="66252"/>
                  <a:pt x="1370522" y="105885"/>
                  <a:pt x="1457325" y="67306"/>
                </a:cubicBezTo>
                <a:cubicBezTo>
                  <a:pt x="1470300" y="61539"/>
                  <a:pt x="1483871" y="56509"/>
                  <a:pt x="1495425" y="48256"/>
                </a:cubicBezTo>
                <a:cubicBezTo>
                  <a:pt x="1544578" y="13147"/>
                  <a:pt x="1502183" y="25827"/>
                  <a:pt x="1552575" y="631"/>
                </a:cubicBezTo>
                <a:cubicBezTo>
                  <a:pt x="1555415" y="-789"/>
                  <a:pt x="1558925" y="631"/>
                  <a:pt x="1562100" y="631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s-AR"/>
          </a:p>
        </p:txBody>
      </p:sp>
      <p:sp>
        <p:nvSpPr>
          <p:cNvPr id="5" name="2 Marcador de contenido"/>
          <p:cNvSpPr txBox="1">
            <a:spLocks/>
          </p:cNvSpPr>
          <p:nvPr/>
        </p:nvSpPr>
        <p:spPr bwMode="auto">
          <a:xfrm>
            <a:off x="213164" y="2889636"/>
            <a:ext cx="8429625" cy="1475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defRPr/>
            </a:pPr>
            <a:r>
              <a:rPr lang="es-AR" sz="2800" kern="0" dirty="0"/>
              <a:t>Un punto (X,Y,Z,W) en coordenadas homogéneas, si W !=0, representa el punto (X/W,Y/W,Z/W) del espacio real.</a:t>
            </a:r>
          </a:p>
        </p:txBody>
      </p:sp>
      <p:sp>
        <p:nvSpPr>
          <p:cNvPr id="6" name="2 Marcador de contenido"/>
          <p:cNvSpPr txBox="1">
            <a:spLocks/>
          </p:cNvSpPr>
          <p:nvPr/>
        </p:nvSpPr>
        <p:spPr bwMode="auto">
          <a:xfrm>
            <a:off x="179511" y="4797152"/>
            <a:ext cx="8429625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defRPr/>
            </a:pPr>
            <a:r>
              <a:rPr lang="es-AR" sz="2800" kern="0" dirty="0" smtClean="0"/>
              <a:t>Los puntos de la forma (X,Y,Z,0) corresponden a los “puntos del infinito” o direcciones. </a:t>
            </a:r>
          </a:p>
          <a:p>
            <a:pPr>
              <a:defRPr/>
            </a:pPr>
            <a:endParaRPr lang="es-AR" sz="2800" kern="0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AR" dirty="0"/>
              <a:t> Matriz de </a:t>
            </a:r>
            <a:r>
              <a:rPr lang="es-AR" dirty="0" smtClean="0"/>
              <a:t>proyección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79388" y="1374775"/>
            <a:ext cx="8964612" cy="1766888"/>
          </a:xfrm>
        </p:spPr>
        <p:txBody>
          <a:bodyPr/>
          <a:lstStyle/>
          <a:p>
            <a:pPr>
              <a:buFont typeface="Wingdings" pitchFamily="2" charset="2"/>
              <a:buNone/>
              <a:defRPr/>
            </a:pPr>
            <a:r>
              <a:rPr lang="es-AR" sz="1800" b="1" dirty="0" smtClean="0">
                <a:latin typeface="Courier New" pitchFamily="49" charset="0"/>
              </a:rPr>
              <a:t>             2*</a:t>
            </a:r>
            <a:r>
              <a:rPr lang="es-AR" sz="1800" b="1" dirty="0" err="1" smtClean="0">
                <a:latin typeface="Courier New" pitchFamily="49" charset="0"/>
              </a:rPr>
              <a:t>zn</a:t>
            </a:r>
            <a:r>
              <a:rPr lang="es-AR" sz="1800" b="1" dirty="0" smtClean="0">
                <a:latin typeface="Courier New" pitchFamily="49" charset="0"/>
              </a:rPr>
              <a:t>/W    0             0           0 </a:t>
            </a:r>
          </a:p>
          <a:p>
            <a:pPr>
              <a:buFont typeface="Wingdings" pitchFamily="2" charset="2"/>
              <a:buNone/>
              <a:defRPr/>
            </a:pPr>
            <a:r>
              <a:rPr lang="es-AR" sz="1800" b="1" dirty="0" smtClean="0">
                <a:latin typeface="Courier New" pitchFamily="49" charset="0"/>
              </a:rPr>
              <a:t>(x,y,z,1) *  0         2*</a:t>
            </a:r>
            <a:r>
              <a:rPr lang="es-AR" sz="1800" b="1" dirty="0" err="1" smtClean="0">
                <a:latin typeface="Courier New" pitchFamily="49" charset="0"/>
              </a:rPr>
              <a:t>zn</a:t>
            </a:r>
            <a:r>
              <a:rPr lang="es-AR" sz="1800" b="1" dirty="0" smtClean="0">
                <a:latin typeface="Courier New" pitchFamily="49" charset="0"/>
              </a:rPr>
              <a:t>/H        0           0  = (X,Y,Z,W)</a:t>
            </a:r>
          </a:p>
          <a:p>
            <a:pPr>
              <a:buFont typeface="Wingdings" pitchFamily="2" charset="2"/>
              <a:buNone/>
              <a:defRPr/>
            </a:pPr>
            <a:r>
              <a:rPr lang="es-AR" sz="1800" b="1" dirty="0" smtClean="0">
                <a:latin typeface="Courier New" pitchFamily="49" charset="0"/>
              </a:rPr>
              <a:t>             0         0             A?          1 </a:t>
            </a:r>
          </a:p>
          <a:p>
            <a:pPr>
              <a:buFont typeface="Wingdings" pitchFamily="2" charset="2"/>
              <a:buNone/>
              <a:defRPr/>
            </a:pPr>
            <a:r>
              <a:rPr lang="es-AR" sz="1800" b="1" dirty="0" smtClean="0">
                <a:latin typeface="Courier New" pitchFamily="49" charset="0"/>
              </a:rPr>
              <a:t>	           0         0             B?          0 </a:t>
            </a:r>
          </a:p>
          <a:p>
            <a:pPr>
              <a:buFont typeface="Wingdings" pitchFamily="2" charset="2"/>
              <a:buNone/>
              <a:defRPr/>
            </a:pPr>
            <a:endParaRPr lang="es-AR" sz="1600" b="1" dirty="0" smtClean="0">
              <a:latin typeface="Courier New" pitchFamily="49" charset="0"/>
            </a:endParaRPr>
          </a:p>
          <a:p>
            <a:pPr>
              <a:buFont typeface="Wingdings" pitchFamily="2" charset="2"/>
              <a:buNone/>
              <a:defRPr/>
            </a:pPr>
            <a:endParaRPr lang="es-AR" sz="1600" b="1" dirty="0" smtClean="0">
              <a:latin typeface="Courier New" pitchFamily="49" charset="0"/>
            </a:endParaRPr>
          </a:p>
        </p:txBody>
      </p:sp>
      <p:sp>
        <p:nvSpPr>
          <p:cNvPr id="23556" name="39 Forma libre"/>
          <p:cNvSpPr>
            <a:spLocks/>
          </p:cNvSpPr>
          <p:nvPr/>
        </p:nvSpPr>
        <p:spPr bwMode="auto">
          <a:xfrm>
            <a:off x="1114425" y="5353050"/>
            <a:ext cx="1562100" cy="933450"/>
          </a:xfrm>
          <a:custGeom>
            <a:avLst/>
            <a:gdLst>
              <a:gd name="T0" fmla="*/ 0 w 1562100"/>
              <a:gd name="T1" fmla="*/ 929673 h 934081"/>
              <a:gd name="T2" fmla="*/ 66675 w 1562100"/>
              <a:gd name="T3" fmla="*/ 844352 h 934081"/>
              <a:gd name="T4" fmla="*/ 142875 w 1562100"/>
              <a:gd name="T5" fmla="*/ 806432 h 934081"/>
              <a:gd name="T6" fmla="*/ 295275 w 1562100"/>
              <a:gd name="T7" fmla="*/ 730591 h 934081"/>
              <a:gd name="T8" fmla="*/ 514350 w 1562100"/>
              <a:gd name="T9" fmla="*/ 607351 h 934081"/>
              <a:gd name="T10" fmla="*/ 600075 w 1562100"/>
              <a:gd name="T11" fmla="*/ 569432 h 934081"/>
              <a:gd name="T12" fmla="*/ 752475 w 1562100"/>
              <a:gd name="T13" fmla="*/ 446190 h 934081"/>
              <a:gd name="T14" fmla="*/ 847725 w 1562100"/>
              <a:gd name="T15" fmla="*/ 389310 h 934081"/>
              <a:gd name="T16" fmla="*/ 1009650 w 1562100"/>
              <a:gd name="T17" fmla="*/ 285030 h 934081"/>
              <a:gd name="T18" fmla="*/ 1152525 w 1562100"/>
              <a:gd name="T19" fmla="*/ 209188 h 934081"/>
              <a:gd name="T20" fmla="*/ 1266825 w 1562100"/>
              <a:gd name="T21" fmla="*/ 142827 h 934081"/>
              <a:gd name="T22" fmla="*/ 1323975 w 1562100"/>
              <a:gd name="T23" fmla="*/ 114389 h 934081"/>
              <a:gd name="T24" fmla="*/ 1457325 w 1562100"/>
              <a:gd name="T25" fmla="*/ 66991 h 934081"/>
              <a:gd name="T26" fmla="*/ 1495425 w 1562100"/>
              <a:gd name="T27" fmla="*/ 48027 h 934081"/>
              <a:gd name="T28" fmla="*/ 1552575 w 1562100"/>
              <a:gd name="T29" fmla="*/ 631 h 934081"/>
              <a:gd name="T30" fmla="*/ 1562100 w 1562100"/>
              <a:gd name="T31" fmla="*/ 631 h 93408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562100" h="934081">
                <a:moveTo>
                  <a:pt x="0" y="934081"/>
                </a:moveTo>
                <a:cubicBezTo>
                  <a:pt x="22225" y="905506"/>
                  <a:pt x="39319" y="872065"/>
                  <a:pt x="66675" y="848356"/>
                </a:cubicBezTo>
                <a:cubicBezTo>
                  <a:pt x="88135" y="829757"/>
                  <a:pt x="118524" y="824867"/>
                  <a:pt x="142875" y="810256"/>
                </a:cubicBezTo>
                <a:cubicBezTo>
                  <a:pt x="341917" y="690831"/>
                  <a:pt x="64692" y="831144"/>
                  <a:pt x="295275" y="734056"/>
                </a:cubicBezTo>
                <a:cubicBezTo>
                  <a:pt x="409347" y="686026"/>
                  <a:pt x="393778" y="675997"/>
                  <a:pt x="514350" y="610231"/>
                </a:cubicBezTo>
                <a:cubicBezTo>
                  <a:pt x="541802" y="595257"/>
                  <a:pt x="572676" y="587201"/>
                  <a:pt x="600075" y="572131"/>
                </a:cubicBezTo>
                <a:cubicBezTo>
                  <a:pt x="880343" y="417983"/>
                  <a:pt x="585756" y="581681"/>
                  <a:pt x="752475" y="448306"/>
                </a:cubicBezTo>
                <a:cubicBezTo>
                  <a:pt x="781388" y="425176"/>
                  <a:pt x="816392" y="410884"/>
                  <a:pt x="847725" y="391156"/>
                </a:cubicBezTo>
                <a:cubicBezTo>
                  <a:pt x="902128" y="356902"/>
                  <a:pt x="953451" y="317602"/>
                  <a:pt x="1009650" y="286381"/>
                </a:cubicBezTo>
                <a:cubicBezTo>
                  <a:pt x="1113993" y="228413"/>
                  <a:pt x="1066137" y="253375"/>
                  <a:pt x="1152525" y="210181"/>
                </a:cubicBezTo>
                <a:cubicBezTo>
                  <a:pt x="1202967" y="142926"/>
                  <a:pt x="1158841" y="186700"/>
                  <a:pt x="1266825" y="143506"/>
                </a:cubicBezTo>
                <a:cubicBezTo>
                  <a:pt x="1286600" y="135596"/>
                  <a:pt x="1304200" y="122841"/>
                  <a:pt x="1323975" y="114931"/>
                </a:cubicBezTo>
                <a:cubicBezTo>
                  <a:pt x="1445672" y="66252"/>
                  <a:pt x="1370522" y="105885"/>
                  <a:pt x="1457325" y="67306"/>
                </a:cubicBezTo>
                <a:cubicBezTo>
                  <a:pt x="1470300" y="61539"/>
                  <a:pt x="1483871" y="56509"/>
                  <a:pt x="1495425" y="48256"/>
                </a:cubicBezTo>
                <a:cubicBezTo>
                  <a:pt x="1544578" y="13147"/>
                  <a:pt x="1502183" y="25827"/>
                  <a:pt x="1552575" y="631"/>
                </a:cubicBezTo>
                <a:cubicBezTo>
                  <a:pt x="1555415" y="-789"/>
                  <a:pt x="1558925" y="631"/>
                  <a:pt x="1562100" y="631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s-AR"/>
          </a:p>
        </p:txBody>
      </p:sp>
      <p:sp>
        <p:nvSpPr>
          <p:cNvPr id="23557" name="Text Box 6"/>
          <p:cNvSpPr txBox="1">
            <a:spLocks noChangeArrowheads="1"/>
          </p:cNvSpPr>
          <p:nvPr/>
        </p:nvSpPr>
        <p:spPr bwMode="auto">
          <a:xfrm>
            <a:off x="107950" y="2852738"/>
            <a:ext cx="799306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2800" dirty="0"/>
              <a:t>Hasta </a:t>
            </a:r>
            <a:r>
              <a:rPr lang="en-US" sz="2800" dirty="0" err="1"/>
              <a:t>ahora</a:t>
            </a:r>
            <a:r>
              <a:rPr lang="en-US" sz="2800" dirty="0" smtClean="0"/>
              <a:t>:</a:t>
            </a:r>
            <a:endParaRPr lang="es-ES_tradnl" dirty="0"/>
          </a:p>
        </p:txBody>
      </p:sp>
      <p:sp>
        <p:nvSpPr>
          <p:cNvPr id="23558" name="3 Corchetes"/>
          <p:cNvSpPr>
            <a:spLocks noChangeArrowheads="1"/>
          </p:cNvSpPr>
          <p:nvPr/>
        </p:nvSpPr>
        <p:spPr bwMode="auto">
          <a:xfrm>
            <a:off x="1871663" y="1196975"/>
            <a:ext cx="5364162" cy="1728788"/>
          </a:xfrm>
          <a:prstGeom prst="bracketPair">
            <a:avLst>
              <a:gd name="adj" fmla="val 16667"/>
            </a:avLst>
          </a:prstGeom>
          <a:noFill/>
          <a:ln w="22225" cap="sq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395361" y="3588395"/>
            <a:ext cx="7993063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</a:pPr>
            <a:r>
              <a:rPr kumimoji="1" lang="en-US" sz="2400" dirty="0">
                <a:latin typeface="+mn-lt"/>
                <a:cs typeface="+mn-cs"/>
              </a:rPr>
              <a:t>(</a:t>
            </a:r>
            <a:r>
              <a:rPr kumimoji="1" lang="en-US" sz="2400" dirty="0">
                <a:latin typeface="+mn-lt"/>
                <a:cs typeface="+mn-cs"/>
              </a:rPr>
              <a:t>X,Y,Z,W) en </a:t>
            </a:r>
            <a:r>
              <a:rPr kumimoji="1" lang="en-US" sz="2400" dirty="0" err="1">
                <a:latin typeface="+mn-lt"/>
                <a:cs typeface="+mn-cs"/>
              </a:rPr>
              <a:t>coordenadas</a:t>
            </a:r>
            <a:r>
              <a:rPr kumimoji="1" lang="en-US" sz="2400" dirty="0">
                <a:latin typeface="+mn-lt"/>
                <a:cs typeface="+mn-cs"/>
              </a:rPr>
              <a:t> </a:t>
            </a:r>
            <a:r>
              <a:rPr kumimoji="1" lang="en-US" sz="2400" dirty="0" err="1">
                <a:latin typeface="+mn-lt"/>
                <a:cs typeface="+mn-cs"/>
              </a:rPr>
              <a:t>homogéneas</a:t>
            </a:r>
            <a:r>
              <a:rPr kumimoji="1" lang="en-US" sz="2400" dirty="0">
                <a:latin typeface="+mn-lt"/>
                <a:cs typeface="+mn-cs"/>
              </a:rPr>
              <a:t> , </a:t>
            </a:r>
            <a:r>
              <a:rPr kumimoji="1" lang="en-US" sz="2400" dirty="0" err="1">
                <a:latin typeface="+mn-lt"/>
                <a:cs typeface="+mn-cs"/>
              </a:rPr>
              <a:t>luego</a:t>
            </a:r>
            <a:r>
              <a:rPr kumimoji="1" lang="en-US" sz="2400" dirty="0">
                <a:latin typeface="+mn-lt"/>
                <a:cs typeface="+mn-cs"/>
              </a:rPr>
              <a:t> (</a:t>
            </a:r>
            <a:r>
              <a:rPr kumimoji="1" lang="en-US" sz="2400" dirty="0" err="1">
                <a:latin typeface="+mn-lt"/>
                <a:cs typeface="+mn-cs"/>
              </a:rPr>
              <a:t>xs,ys,zs</a:t>
            </a:r>
            <a:r>
              <a:rPr kumimoji="1" lang="en-US" sz="2400" dirty="0">
                <a:latin typeface="+mn-lt"/>
                <a:cs typeface="+mn-cs"/>
              </a:rPr>
              <a:t>) = (X/W,Y/W,Z/W) 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02672" y="4653136"/>
            <a:ext cx="3017200" cy="1643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</a:pPr>
            <a:r>
              <a:rPr kumimoji="1" lang="es-ES_tradnl" sz="2400" dirty="0" smtClean="0">
                <a:latin typeface="+mn-lt"/>
                <a:cs typeface="+mn-cs"/>
              </a:rPr>
              <a:t>X </a:t>
            </a:r>
            <a:r>
              <a:rPr kumimoji="1" lang="es-ES_tradnl" sz="2400" dirty="0">
                <a:latin typeface="+mn-lt"/>
                <a:cs typeface="+mn-cs"/>
              </a:rPr>
              <a:t>= 2*x*</a:t>
            </a:r>
            <a:r>
              <a:rPr kumimoji="1" lang="es-ES_tradnl" sz="2400" dirty="0" err="1">
                <a:latin typeface="+mn-lt"/>
                <a:cs typeface="+mn-cs"/>
              </a:rPr>
              <a:t>zn</a:t>
            </a:r>
            <a:r>
              <a:rPr kumimoji="1" lang="es-ES_tradnl" sz="2400" dirty="0">
                <a:latin typeface="+mn-lt"/>
                <a:cs typeface="+mn-cs"/>
              </a:rPr>
              <a:t>/DX </a:t>
            </a:r>
            <a:endParaRPr kumimoji="1" lang="es-ES_tradnl" sz="2400" dirty="0" smtClean="0">
              <a:latin typeface="+mn-lt"/>
              <a:cs typeface="+mn-cs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</a:pPr>
            <a:r>
              <a:rPr kumimoji="1" lang="es-ES_tradnl" sz="2400" dirty="0" smtClean="0">
                <a:latin typeface="+mn-lt"/>
                <a:cs typeface="+mn-cs"/>
              </a:rPr>
              <a:t>Y </a:t>
            </a:r>
            <a:r>
              <a:rPr kumimoji="1" lang="es-ES_tradnl" sz="2400" dirty="0">
                <a:latin typeface="+mn-lt"/>
                <a:cs typeface="+mn-cs"/>
              </a:rPr>
              <a:t>= 2*y*</a:t>
            </a:r>
            <a:r>
              <a:rPr kumimoji="1" lang="es-ES_tradnl" sz="2400" dirty="0" err="1">
                <a:latin typeface="+mn-lt"/>
                <a:cs typeface="+mn-cs"/>
              </a:rPr>
              <a:t>zn</a:t>
            </a:r>
            <a:r>
              <a:rPr kumimoji="1" lang="es-ES_tradnl" sz="2400" dirty="0">
                <a:latin typeface="+mn-lt"/>
                <a:cs typeface="+mn-cs"/>
              </a:rPr>
              <a:t>/DY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</a:pPr>
            <a:r>
              <a:rPr kumimoji="1" lang="es-ES_tradnl" sz="2400" dirty="0">
                <a:latin typeface="+mn-lt"/>
                <a:cs typeface="+mn-cs"/>
              </a:rPr>
              <a:t>Z = </a:t>
            </a:r>
            <a:r>
              <a:rPr kumimoji="1" lang="es-ES_tradnl" sz="2400" dirty="0" err="1">
                <a:latin typeface="+mn-lt"/>
                <a:cs typeface="+mn-cs"/>
              </a:rPr>
              <a:t>Az</a:t>
            </a:r>
            <a:r>
              <a:rPr kumimoji="1" lang="es-ES_tradnl" sz="2400" dirty="0">
                <a:latin typeface="+mn-lt"/>
                <a:cs typeface="+mn-cs"/>
              </a:rPr>
              <a:t> + B </a:t>
            </a:r>
            <a:endParaRPr kumimoji="1" lang="es-ES_tradnl" sz="2400" dirty="0" smtClean="0">
              <a:latin typeface="+mn-lt"/>
              <a:cs typeface="+mn-cs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</a:pPr>
            <a:r>
              <a:rPr kumimoji="1" lang="es-ES_tradnl" sz="2400" dirty="0" smtClean="0">
                <a:latin typeface="+mn-lt"/>
                <a:cs typeface="+mn-cs"/>
              </a:rPr>
              <a:t>W </a:t>
            </a:r>
            <a:r>
              <a:rPr kumimoji="1" lang="es-ES_tradnl" sz="2400" dirty="0">
                <a:latin typeface="+mn-lt"/>
                <a:cs typeface="+mn-cs"/>
              </a:rPr>
              <a:t>= z </a:t>
            </a:r>
            <a:endParaRPr lang="es-ES_tradnl" sz="2000" dirty="0"/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3341173" y="4653136"/>
            <a:ext cx="5983355" cy="1372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</a:pPr>
            <a:r>
              <a:rPr kumimoji="1" lang="es-ES_tradnl" sz="2400" dirty="0" smtClean="0">
                <a:latin typeface="+mn-lt"/>
                <a:cs typeface="+mn-cs"/>
              </a:rPr>
              <a:t>Haciendo la división por W, nos queda: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</a:pPr>
            <a:r>
              <a:rPr kumimoji="1" lang="es-ES_tradnl" sz="2800" dirty="0" err="1"/>
              <a:t>xs</a:t>
            </a:r>
            <a:r>
              <a:rPr kumimoji="1" lang="es-ES_tradnl" sz="2800" dirty="0"/>
              <a:t> = x * (2 * </a:t>
            </a:r>
            <a:r>
              <a:rPr kumimoji="1" lang="es-ES_tradnl" sz="2800" dirty="0" err="1"/>
              <a:t>zn</a:t>
            </a:r>
            <a:r>
              <a:rPr kumimoji="1" lang="es-ES_tradnl" sz="2800" dirty="0"/>
              <a:t> ) / ( z * DX) </a:t>
            </a:r>
            <a:endParaRPr kumimoji="1" lang="es-ES_tradnl" sz="2800" dirty="0" smtClean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</a:pPr>
            <a:r>
              <a:rPr kumimoji="1" lang="es-ES_tradnl" sz="2800" dirty="0" err="1" smtClean="0"/>
              <a:t>ys</a:t>
            </a:r>
            <a:r>
              <a:rPr kumimoji="1" lang="es-ES_tradnl" sz="2800" dirty="0" smtClean="0"/>
              <a:t> </a:t>
            </a:r>
            <a:r>
              <a:rPr kumimoji="1" lang="es-ES_tradnl" sz="2800" dirty="0"/>
              <a:t>= y * (2 * </a:t>
            </a:r>
            <a:r>
              <a:rPr kumimoji="1" lang="es-ES_tradnl" sz="2800" dirty="0" err="1"/>
              <a:t>zn</a:t>
            </a:r>
            <a:r>
              <a:rPr kumimoji="1" lang="es-ES_tradnl" sz="2800" dirty="0"/>
              <a:t> ) / ( z * DY)</a:t>
            </a:r>
            <a:endParaRPr lang="es-ES_tradnl" sz="2800" dirty="0"/>
          </a:p>
        </p:txBody>
      </p:sp>
      <p:sp>
        <p:nvSpPr>
          <p:cNvPr id="11" name="10 Elipse"/>
          <p:cNvSpPr/>
          <p:nvPr/>
        </p:nvSpPr>
        <p:spPr bwMode="auto">
          <a:xfrm>
            <a:off x="5230705" y="1965272"/>
            <a:ext cx="439266" cy="439266"/>
          </a:xfrm>
          <a:prstGeom prst="ellipse">
            <a:avLst/>
          </a:prstGeom>
          <a:noFill/>
          <a:ln w="3810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11 Elipse"/>
          <p:cNvSpPr/>
          <p:nvPr/>
        </p:nvSpPr>
        <p:spPr bwMode="auto">
          <a:xfrm>
            <a:off x="5260181" y="2370940"/>
            <a:ext cx="439266" cy="439266"/>
          </a:xfrm>
          <a:prstGeom prst="ellipse">
            <a:avLst/>
          </a:prstGeom>
          <a:noFill/>
          <a:ln w="3810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AR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3557" grpId="0"/>
      <p:bldP spid="23558" grpId="0" animBg="1"/>
      <p:bldP spid="7" grpId="0"/>
      <p:bldP spid="8" grpId="0"/>
      <p:bldP spid="10" grpId="0"/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185377"/>
            <a:ext cx="8208962" cy="51543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90000"/>
              </a:lnSpc>
            </a:pPr>
            <a:r>
              <a:rPr lang="es-ES_tradnl" sz="2800" dirty="0" smtClean="0">
                <a:effectLst/>
              </a:rPr>
              <a:t>Z </a:t>
            </a:r>
            <a:r>
              <a:rPr lang="es-ES_tradnl" sz="2800" dirty="0">
                <a:effectLst/>
              </a:rPr>
              <a:t>= </a:t>
            </a:r>
            <a:r>
              <a:rPr lang="es-ES_tradnl" sz="2800" dirty="0" err="1">
                <a:effectLst/>
              </a:rPr>
              <a:t>Az</a:t>
            </a:r>
            <a:r>
              <a:rPr lang="es-ES_tradnl" sz="2800" dirty="0">
                <a:effectLst/>
              </a:rPr>
              <a:t> + B			(homogéneas</a:t>
            </a:r>
            <a:r>
              <a:rPr lang="es-ES_tradnl" sz="2800" dirty="0" smtClean="0">
                <a:effectLst/>
              </a:rPr>
              <a:t>)</a:t>
            </a:r>
            <a:r>
              <a:rPr lang="es-ES_tradnl" sz="2400" dirty="0" smtClean="0">
                <a:effectLst/>
              </a:rPr>
              <a:t/>
            </a:r>
            <a:br>
              <a:rPr lang="es-ES_tradnl" sz="2400" dirty="0" smtClean="0">
                <a:effectLst/>
              </a:rPr>
            </a:br>
            <a:r>
              <a:rPr lang="es-ES_tradnl" sz="2400" dirty="0" smtClean="0">
                <a:effectLst/>
              </a:rPr>
              <a:t/>
            </a:r>
            <a:br>
              <a:rPr lang="es-ES_tradnl" sz="2400" dirty="0" smtClean="0">
                <a:effectLst/>
              </a:rPr>
            </a:br>
            <a:r>
              <a:rPr lang="es-ES_tradnl" sz="1800" dirty="0" smtClean="0">
                <a:effectLst/>
              </a:rPr>
              <a:t> </a:t>
            </a:r>
            <a:br>
              <a:rPr lang="es-ES_tradnl" sz="1800" dirty="0" smtClean="0">
                <a:effectLst/>
              </a:rPr>
            </a:br>
            <a:r>
              <a:rPr lang="es-ES_tradnl" sz="1800" dirty="0" smtClean="0">
                <a:effectLst/>
              </a:rPr>
              <a:t/>
            </a:r>
            <a:br>
              <a:rPr lang="es-ES_tradnl" sz="1800" dirty="0" smtClean="0">
                <a:effectLst/>
              </a:rPr>
            </a:br>
            <a:endParaRPr lang="es-ES_tradnl" sz="1800" dirty="0" smtClean="0">
              <a:effectLst/>
            </a:endParaRPr>
          </a:p>
        </p:txBody>
      </p:sp>
      <p:sp>
        <p:nvSpPr>
          <p:cNvPr id="3" name="1 Título"/>
          <p:cNvSpPr>
            <a:spLocks noGrp="1"/>
          </p:cNvSpPr>
          <p:nvPr>
            <p:ph type="title"/>
          </p:nvPr>
        </p:nvSpPr>
        <p:spPr>
          <a:xfrm>
            <a:off x="685800" y="152400"/>
            <a:ext cx="7924800" cy="1066800"/>
          </a:xfrm>
        </p:spPr>
        <p:txBody>
          <a:bodyPr/>
          <a:lstStyle/>
          <a:p>
            <a:pPr>
              <a:defRPr/>
            </a:pPr>
            <a:r>
              <a:rPr lang="es-AR" dirty="0" smtClean="0"/>
              <a:t>¿Cómo calculamos Z?</a:t>
            </a:r>
            <a:endParaRPr lang="es-AR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67494" y="4077072"/>
            <a:ext cx="8208962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s-ES_tradnl" sz="2800" kern="0" dirty="0" smtClean="0">
                <a:effectLst/>
              </a:rPr>
              <a:t>A </a:t>
            </a:r>
            <a:r>
              <a:rPr lang="es-ES_tradnl" sz="2800" kern="0" dirty="0">
                <a:effectLst/>
              </a:rPr>
              <a:t>= </a:t>
            </a:r>
            <a:r>
              <a:rPr lang="es-ES_tradnl" sz="2800" kern="0" dirty="0" err="1">
                <a:effectLst/>
              </a:rPr>
              <a:t>zf</a:t>
            </a:r>
            <a:r>
              <a:rPr lang="es-ES_tradnl" sz="2800" kern="0" dirty="0">
                <a:effectLst/>
              </a:rPr>
              <a:t> / (</a:t>
            </a:r>
            <a:r>
              <a:rPr lang="es-ES_tradnl" sz="2800" kern="0" dirty="0" err="1">
                <a:effectLst/>
              </a:rPr>
              <a:t>zf-zn</a:t>
            </a:r>
            <a:r>
              <a:rPr lang="es-ES_tradnl" sz="2800" kern="0" dirty="0">
                <a:effectLst/>
              </a:rPr>
              <a:t>) </a:t>
            </a:r>
            <a:endParaRPr lang="es-ES_tradnl" sz="2800" kern="0" dirty="0" smtClean="0">
              <a:effectLst/>
            </a:endParaRPr>
          </a:p>
          <a:p>
            <a:pPr>
              <a:lnSpc>
                <a:spcPct val="90000"/>
              </a:lnSpc>
            </a:pPr>
            <a:r>
              <a:rPr lang="es-ES_tradnl" sz="2800" kern="0" dirty="0" smtClean="0">
                <a:effectLst/>
              </a:rPr>
              <a:t>B </a:t>
            </a:r>
            <a:r>
              <a:rPr lang="es-ES_tradnl" sz="2800" kern="0" dirty="0">
                <a:effectLst/>
              </a:rPr>
              <a:t>= </a:t>
            </a:r>
            <a:r>
              <a:rPr lang="es-ES_tradnl" sz="2800" kern="0" dirty="0" err="1">
                <a:effectLst/>
              </a:rPr>
              <a:t>zf</a:t>
            </a:r>
            <a:r>
              <a:rPr lang="es-ES_tradnl" sz="2800" kern="0" dirty="0">
                <a:effectLst/>
              </a:rPr>
              <a:t>*</a:t>
            </a:r>
            <a:r>
              <a:rPr lang="es-ES_tradnl" sz="2800" kern="0" dirty="0" err="1">
                <a:effectLst/>
              </a:rPr>
              <a:t>zn</a:t>
            </a:r>
            <a:r>
              <a:rPr lang="es-ES_tradnl" sz="2800" kern="0" dirty="0">
                <a:effectLst/>
              </a:rPr>
              <a:t> / (</a:t>
            </a:r>
            <a:r>
              <a:rPr lang="es-ES_tradnl" sz="2800" kern="0" dirty="0" err="1">
                <a:effectLst/>
              </a:rPr>
              <a:t>zn-zf</a:t>
            </a:r>
            <a:r>
              <a:rPr lang="es-ES_tradnl" sz="2800" kern="0" dirty="0">
                <a:effectLst/>
              </a:rPr>
              <a:t>) </a:t>
            </a:r>
            <a:r>
              <a:rPr lang="es-ES_tradnl" sz="2400" kern="0" dirty="0" smtClean="0">
                <a:effectLst/>
              </a:rPr>
              <a:t/>
            </a:r>
            <a:br>
              <a:rPr lang="es-ES_tradnl" sz="2400" kern="0" dirty="0" smtClean="0">
                <a:effectLst/>
              </a:rPr>
            </a:br>
            <a:r>
              <a:rPr lang="es-ES_tradnl" sz="2400" kern="0" dirty="0" smtClean="0">
                <a:effectLst/>
              </a:rPr>
              <a:t/>
            </a:r>
            <a:br>
              <a:rPr lang="es-ES_tradnl" sz="2400" kern="0" dirty="0" smtClean="0">
                <a:effectLst/>
              </a:rPr>
            </a:br>
            <a:r>
              <a:rPr lang="es-ES_tradnl" sz="1800" kern="0" dirty="0" smtClean="0">
                <a:effectLst/>
              </a:rPr>
              <a:t> </a:t>
            </a:r>
            <a:br>
              <a:rPr lang="es-ES_tradnl" sz="1800" kern="0" dirty="0" smtClean="0">
                <a:effectLst/>
              </a:rPr>
            </a:br>
            <a:r>
              <a:rPr lang="es-ES_tradnl" sz="1800" kern="0" dirty="0" smtClean="0">
                <a:effectLst/>
              </a:rPr>
              <a:t/>
            </a:r>
            <a:br>
              <a:rPr lang="es-ES_tradnl" sz="1800" kern="0" dirty="0" smtClean="0">
                <a:effectLst/>
              </a:rPr>
            </a:br>
            <a:endParaRPr lang="es-ES_tradnl" sz="1800" kern="0" dirty="0" smtClean="0">
              <a:effectLst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67544" y="1689433"/>
            <a:ext cx="8208962" cy="515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s-ES_tradnl" sz="2800" kern="0" dirty="0">
                <a:effectLst/>
              </a:rPr>
              <a:t>Z/W = </a:t>
            </a:r>
            <a:r>
              <a:rPr lang="es-ES_tradnl" sz="2800" kern="0" dirty="0" err="1">
                <a:effectLst/>
              </a:rPr>
              <a:t>zs</a:t>
            </a:r>
            <a:r>
              <a:rPr lang="es-ES_tradnl" sz="2800" kern="0" dirty="0">
                <a:effectLst/>
              </a:rPr>
              <a:t> = A + B/W 		(R3</a:t>
            </a:r>
            <a:r>
              <a:rPr lang="es-ES_tradnl" sz="2800" kern="0" dirty="0" smtClean="0">
                <a:effectLst/>
              </a:rPr>
              <a:t>)</a:t>
            </a:r>
            <a:r>
              <a:rPr lang="es-ES_tradnl" sz="1800" kern="0" dirty="0" smtClean="0">
                <a:effectLst/>
              </a:rPr>
              <a:t/>
            </a:r>
            <a:br>
              <a:rPr lang="es-ES_tradnl" sz="1800" kern="0" dirty="0" smtClean="0">
                <a:effectLst/>
              </a:rPr>
            </a:br>
            <a:endParaRPr lang="es-ES_tradnl" sz="1800" kern="0" dirty="0" smtClean="0">
              <a:effectLst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67544" y="2697545"/>
            <a:ext cx="8208962" cy="1091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lnSpc>
                <a:spcPct val="90000"/>
              </a:lnSpc>
            </a:pPr>
            <a:r>
              <a:rPr lang="es-ES_tradnl" sz="2800" kern="0" dirty="0">
                <a:effectLst/>
              </a:rPr>
              <a:t>0 = A +</a:t>
            </a:r>
            <a:r>
              <a:rPr lang="es-ES_tradnl" sz="2800" kern="0" dirty="0" smtClean="0">
                <a:effectLst/>
              </a:rPr>
              <a:t>B/</a:t>
            </a:r>
            <a:r>
              <a:rPr lang="es-ES_tradnl" sz="2800" kern="0" dirty="0" err="1" smtClean="0">
                <a:effectLst/>
              </a:rPr>
              <a:t>zn</a:t>
            </a:r>
            <a:endParaRPr lang="es-ES_tradnl" sz="2800" kern="0" dirty="0" smtClean="0">
              <a:effectLst/>
            </a:endParaRPr>
          </a:p>
          <a:p>
            <a:pPr>
              <a:lnSpc>
                <a:spcPct val="90000"/>
              </a:lnSpc>
            </a:pPr>
            <a:r>
              <a:rPr lang="es-ES_tradnl" sz="2800" kern="0" dirty="0">
                <a:effectLst/>
              </a:rPr>
              <a:t>1 = A +</a:t>
            </a:r>
            <a:r>
              <a:rPr lang="es-ES_tradnl" sz="2800" kern="0" dirty="0" smtClean="0">
                <a:effectLst/>
              </a:rPr>
              <a:t>B/</a:t>
            </a:r>
            <a:r>
              <a:rPr lang="es-ES_tradnl" sz="2800" kern="0" dirty="0" err="1" smtClean="0">
                <a:effectLst/>
              </a:rPr>
              <a:t>zf</a:t>
            </a:r>
            <a:r>
              <a:rPr lang="es-ES_tradnl" sz="1800" kern="0" dirty="0" smtClean="0">
                <a:effectLst/>
              </a:rPr>
              <a:t/>
            </a:r>
            <a:br>
              <a:rPr lang="es-ES_tradnl" sz="1800" kern="0" dirty="0" smtClean="0">
                <a:effectLst/>
              </a:rPr>
            </a:br>
            <a:endParaRPr lang="es-ES_tradnl" sz="1800" kern="0" dirty="0" smtClean="0">
              <a:effectLst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 build="p"/>
      <p:bldP spid="4" grpId="0" uiExpand="1" build="p"/>
      <p:bldP spid="5" grpId="0" build="p"/>
      <p:bldP spid="6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AR" dirty="0"/>
              <a:t> </a:t>
            </a:r>
            <a:r>
              <a:rPr lang="es-AR" dirty="0" smtClean="0"/>
              <a:t>Matriz final</a:t>
            </a:r>
            <a:endParaRPr lang="es-AR" dirty="0"/>
          </a:p>
        </p:txBody>
      </p:sp>
      <p:sp>
        <p:nvSpPr>
          <p:cNvPr id="25603" name="39 Forma libre"/>
          <p:cNvSpPr>
            <a:spLocks/>
          </p:cNvSpPr>
          <p:nvPr/>
        </p:nvSpPr>
        <p:spPr bwMode="auto">
          <a:xfrm>
            <a:off x="1114425" y="5353050"/>
            <a:ext cx="1562100" cy="933450"/>
          </a:xfrm>
          <a:custGeom>
            <a:avLst/>
            <a:gdLst>
              <a:gd name="T0" fmla="*/ 0 w 1562100"/>
              <a:gd name="T1" fmla="*/ 929673 h 934081"/>
              <a:gd name="T2" fmla="*/ 66675 w 1562100"/>
              <a:gd name="T3" fmla="*/ 844352 h 934081"/>
              <a:gd name="T4" fmla="*/ 142875 w 1562100"/>
              <a:gd name="T5" fmla="*/ 806432 h 934081"/>
              <a:gd name="T6" fmla="*/ 295275 w 1562100"/>
              <a:gd name="T7" fmla="*/ 730591 h 934081"/>
              <a:gd name="T8" fmla="*/ 514350 w 1562100"/>
              <a:gd name="T9" fmla="*/ 607351 h 934081"/>
              <a:gd name="T10" fmla="*/ 600075 w 1562100"/>
              <a:gd name="T11" fmla="*/ 569432 h 934081"/>
              <a:gd name="T12" fmla="*/ 752475 w 1562100"/>
              <a:gd name="T13" fmla="*/ 446190 h 934081"/>
              <a:gd name="T14" fmla="*/ 847725 w 1562100"/>
              <a:gd name="T15" fmla="*/ 389310 h 934081"/>
              <a:gd name="T16" fmla="*/ 1009650 w 1562100"/>
              <a:gd name="T17" fmla="*/ 285030 h 934081"/>
              <a:gd name="T18" fmla="*/ 1152525 w 1562100"/>
              <a:gd name="T19" fmla="*/ 209188 h 934081"/>
              <a:gd name="T20" fmla="*/ 1266825 w 1562100"/>
              <a:gd name="T21" fmla="*/ 142827 h 934081"/>
              <a:gd name="T22" fmla="*/ 1323975 w 1562100"/>
              <a:gd name="T23" fmla="*/ 114389 h 934081"/>
              <a:gd name="T24" fmla="*/ 1457325 w 1562100"/>
              <a:gd name="T25" fmla="*/ 66991 h 934081"/>
              <a:gd name="T26" fmla="*/ 1495425 w 1562100"/>
              <a:gd name="T27" fmla="*/ 48027 h 934081"/>
              <a:gd name="T28" fmla="*/ 1552575 w 1562100"/>
              <a:gd name="T29" fmla="*/ 631 h 934081"/>
              <a:gd name="T30" fmla="*/ 1562100 w 1562100"/>
              <a:gd name="T31" fmla="*/ 631 h 93408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562100" h="934081">
                <a:moveTo>
                  <a:pt x="0" y="934081"/>
                </a:moveTo>
                <a:cubicBezTo>
                  <a:pt x="22225" y="905506"/>
                  <a:pt x="39319" y="872065"/>
                  <a:pt x="66675" y="848356"/>
                </a:cubicBezTo>
                <a:cubicBezTo>
                  <a:pt x="88135" y="829757"/>
                  <a:pt x="118524" y="824867"/>
                  <a:pt x="142875" y="810256"/>
                </a:cubicBezTo>
                <a:cubicBezTo>
                  <a:pt x="341917" y="690831"/>
                  <a:pt x="64692" y="831144"/>
                  <a:pt x="295275" y="734056"/>
                </a:cubicBezTo>
                <a:cubicBezTo>
                  <a:pt x="409347" y="686026"/>
                  <a:pt x="393778" y="675997"/>
                  <a:pt x="514350" y="610231"/>
                </a:cubicBezTo>
                <a:cubicBezTo>
                  <a:pt x="541802" y="595257"/>
                  <a:pt x="572676" y="587201"/>
                  <a:pt x="600075" y="572131"/>
                </a:cubicBezTo>
                <a:cubicBezTo>
                  <a:pt x="880343" y="417983"/>
                  <a:pt x="585756" y="581681"/>
                  <a:pt x="752475" y="448306"/>
                </a:cubicBezTo>
                <a:cubicBezTo>
                  <a:pt x="781388" y="425176"/>
                  <a:pt x="816392" y="410884"/>
                  <a:pt x="847725" y="391156"/>
                </a:cubicBezTo>
                <a:cubicBezTo>
                  <a:pt x="902128" y="356902"/>
                  <a:pt x="953451" y="317602"/>
                  <a:pt x="1009650" y="286381"/>
                </a:cubicBezTo>
                <a:cubicBezTo>
                  <a:pt x="1113993" y="228413"/>
                  <a:pt x="1066137" y="253375"/>
                  <a:pt x="1152525" y="210181"/>
                </a:cubicBezTo>
                <a:cubicBezTo>
                  <a:pt x="1202967" y="142926"/>
                  <a:pt x="1158841" y="186700"/>
                  <a:pt x="1266825" y="143506"/>
                </a:cubicBezTo>
                <a:cubicBezTo>
                  <a:pt x="1286600" y="135596"/>
                  <a:pt x="1304200" y="122841"/>
                  <a:pt x="1323975" y="114931"/>
                </a:cubicBezTo>
                <a:cubicBezTo>
                  <a:pt x="1445672" y="66252"/>
                  <a:pt x="1370522" y="105885"/>
                  <a:pt x="1457325" y="67306"/>
                </a:cubicBezTo>
                <a:cubicBezTo>
                  <a:pt x="1470300" y="61539"/>
                  <a:pt x="1483871" y="56509"/>
                  <a:pt x="1495425" y="48256"/>
                </a:cubicBezTo>
                <a:cubicBezTo>
                  <a:pt x="1544578" y="13147"/>
                  <a:pt x="1502183" y="25827"/>
                  <a:pt x="1552575" y="631"/>
                </a:cubicBezTo>
                <a:cubicBezTo>
                  <a:pt x="1555415" y="-789"/>
                  <a:pt x="1558925" y="631"/>
                  <a:pt x="1562100" y="631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s-AR"/>
          </a:p>
        </p:txBody>
      </p:sp>
      <p:sp>
        <p:nvSpPr>
          <p:cNvPr id="3" name="2 Marcador de contenido"/>
          <p:cNvSpPr>
            <a:spLocks/>
          </p:cNvSpPr>
          <p:nvPr/>
        </p:nvSpPr>
        <p:spPr bwMode="auto">
          <a:xfrm>
            <a:off x="179388" y="1341438"/>
            <a:ext cx="8640762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kumimoji="1" lang="es-AR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         2*</a:t>
            </a:r>
            <a:r>
              <a:rPr kumimoji="1" lang="es-AR" sz="20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zn</a:t>
            </a:r>
            <a:r>
              <a:rPr kumimoji="1" lang="es-AR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/DX    0             0                 0 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kumimoji="1" lang="es-AR" sz="20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Mproj</a:t>
            </a:r>
            <a:r>
              <a:rPr kumimoji="1" lang="es-AR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 =  0          2*</a:t>
            </a:r>
            <a:r>
              <a:rPr kumimoji="1" lang="es-AR" sz="20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zn</a:t>
            </a:r>
            <a:r>
              <a:rPr kumimoji="1" lang="es-AR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/DY       0                 0 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kumimoji="1" lang="es-AR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		   0          0             </a:t>
            </a:r>
            <a:r>
              <a:rPr kumimoji="1" lang="es-AR" sz="20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zf</a:t>
            </a:r>
            <a:r>
              <a:rPr kumimoji="1" lang="es-AR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/(</a:t>
            </a:r>
            <a:r>
              <a:rPr kumimoji="1" lang="es-AR" sz="20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zf-zn</a:t>
            </a:r>
            <a:r>
              <a:rPr kumimoji="1" lang="es-AR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)        1 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kumimoji="1" lang="es-AR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	       0          0             </a:t>
            </a:r>
            <a:r>
              <a:rPr kumimoji="1" lang="es-AR" sz="20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zf</a:t>
            </a:r>
            <a:r>
              <a:rPr kumimoji="1" lang="es-AR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*</a:t>
            </a:r>
            <a:r>
              <a:rPr kumimoji="1" lang="es-AR" sz="20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zn</a:t>
            </a:r>
            <a:r>
              <a:rPr kumimoji="1" lang="es-AR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/(</a:t>
            </a:r>
            <a:r>
              <a:rPr kumimoji="1" lang="es-AR" sz="20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zn-zf</a:t>
            </a:r>
            <a:r>
              <a:rPr kumimoji="1" lang="es-AR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)     0 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endParaRPr kumimoji="1" lang="es-AR" sz="1600" b="1" dirty="0"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endParaRPr kumimoji="1" lang="es-AR" sz="1600" b="1" dirty="0"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</p:txBody>
      </p:sp>
      <p:sp>
        <p:nvSpPr>
          <p:cNvPr id="25605" name="4 Corchetes"/>
          <p:cNvSpPr>
            <a:spLocks noChangeArrowheads="1"/>
          </p:cNvSpPr>
          <p:nvPr/>
        </p:nvSpPr>
        <p:spPr bwMode="auto">
          <a:xfrm>
            <a:off x="1547813" y="1268413"/>
            <a:ext cx="6985000" cy="1655762"/>
          </a:xfrm>
          <a:prstGeom prst="bracketPair">
            <a:avLst>
              <a:gd name="adj" fmla="val 16667"/>
            </a:avLst>
          </a:prstGeom>
          <a:noFill/>
          <a:ln w="22225" cap="sq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AR" dirty="0"/>
              <a:t> </a:t>
            </a:r>
            <a:r>
              <a:rPr lang="es-AR" dirty="0" smtClean="0"/>
              <a:t>Uso de matriz</a:t>
            </a:r>
            <a:endParaRPr lang="es-AR" dirty="0"/>
          </a:p>
        </p:txBody>
      </p:sp>
      <p:sp>
        <p:nvSpPr>
          <p:cNvPr id="5" name="4 Triángulo isósceles"/>
          <p:cNvSpPr>
            <a:spLocks noChangeArrowheads="1"/>
          </p:cNvSpPr>
          <p:nvPr/>
        </p:nvSpPr>
        <p:spPr bwMode="auto">
          <a:xfrm>
            <a:off x="539750" y="1341438"/>
            <a:ext cx="3095625" cy="2016125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6" name="2 Marcador de contenido"/>
          <p:cNvSpPr>
            <a:spLocks noGrp="1"/>
          </p:cNvSpPr>
          <p:nvPr>
            <p:ph idx="1"/>
          </p:nvPr>
        </p:nvSpPr>
        <p:spPr>
          <a:xfrm>
            <a:off x="34925" y="3392488"/>
            <a:ext cx="1873250" cy="612775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s-AR" sz="2400" dirty="0" smtClean="0"/>
              <a:t>(x1, y1, z1)</a:t>
            </a:r>
          </a:p>
        </p:txBody>
      </p:sp>
      <p:sp>
        <p:nvSpPr>
          <p:cNvPr id="7" name="6 Elipse"/>
          <p:cNvSpPr>
            <a:spLocks noChangeArrowheads="1"/>
          </p:cNvSpPr>
          <p:nvPr/>
        </p:nvSpPr>
        <p:spPr bwMode="auto">
          <a:xfrm>
            <a:off x="431800" y="3249613"/>
            <a:ext cx="215900" cy="215900"/>
          </a:xfrm>
          <a:prstGeom prst="ellipse">
            <a:avLst/>
          </a:prstGeom>
          <a:solidFill>
            <a:srgbClr val="FF0000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8" name="2 Marcador de contenido"/>
          <p:cNvSpPr txBox="1">
            <a:spLocks/>
          </p:cNvSpPr>
          <p:nvPr/>
        </p:nvSpPr>
        <p:spPr bwMode="auto">
          <a:xfrm>
            <a:off x="2700338" y="3402013"/>
            <a:ext cx="1871662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s-AR" sz="2400" dirty="0" smtClean="0"/>
              <a:t>(x3, y3, z3)</a:t>
            </a:r>
          </a:p>
        </p:txBody>
      </p:sp>
      <p:sp>
        <p:nvSpPr>
          <p:cNvPr id="9" name="8 Elipse"/>
          <p:cNvSpPr>
            <a:spLocks noChangeArrowheads="1"/>
          </p:cNvSpPr>
          <p:nvPr/>
        </p:nvSpPr>
        <p:spPr bwMode="auto">
          <a:xfrm>
            <a:off x="3527425" y="3257550"/>
            <a:ext cx="215900" cy="215900"/>
          </a:xfrm>
          <a:prstGeom prst="ellipse">
            <a:avLst/>
          </a:prstGeom>
          <a:solidFill>
            <a:srgbClr val="FF0000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10" name="2 Marcador de contenido"/>
          <p:cNvSpPr txBox="1">
            <a:spLocks/>
          </p:cNvSpPr>
          <p:nvPr/>
        </p:nvSpPr>
        <p:spPr bwMode="auto">
          <a:xfrm>
            <a:off x="1258888" y="831850"/>
            <a:ext cx="1873250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s-AR" sz="2400" dirty="0" smtClean="0"/>
              <a:t>(x2, y2, z2)</a:t>
            </a:r>
          </a:p>
        </p:txBody>
      </p:sp>
      <p:sp>
        <p:nvSpPr>
          <p:cNvPr id="11" name="10 Elipse"/>
          <p:cNvSpPr>
            <a:spLocks noChangeArrowheads="1"/>
          </p:cNvSpPr>
          <p:nvPr/>
        </p:nvSpPr>
        <p:spPr bwMode="auto">
          <a:xfrm>
            <a:off x="1985963" y="1228725"/>
            <a:ext cx="215900" cy="215900"/>
          </a:xfrm>
          <a:prstGeom prst="ellipse">
            <a:avLst/>
          </a:prstGeom>
          <a:solidFill>
            <a:srgbClr val="FF0000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cxnSp>
        <p:nvCxnSpPr>
          <p:cNvPr id="12" name="11 Conector recto de flecha"/>
          <p:cNvCxnSpPr>
            <a:stCxn id="9" idx="1"/>
          </p:cNvCxnSpPr>
          <p:nvPr/>
        </p:nvCxnSpPr>
        <p:spPr bwMode="auto">
          <a:xfrm flipH="1">
            <a:off x="1403350" y="3289300"/>
            <a:ext cx="2155825" cy="1465263"/>
          </a:xfrm>
          <a:prstGeom prst="straightConnector1">
            <a:avLst/>
          </a:prstGeom>
          <a:ln>
            <a:headEnd type="none" w="sm" len="sm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2 Marcador de contenido"/>
          <p:cNvSpPr txBox="1">
            <a:spLocks/>
          </p:cNvSpPr>
          <p:nvPr/>
        </p:nvSpPr>
        <p:spPr bwMode="auto">
          <a:xfrm>
            <a:off x="-57150" y="4754563"/>
            <a:ext cx="2519363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s-AR" sz="2400" dirty="0" smtClean="0"/>
              <a:t>(x3, y3, z3, 1) *</a:t>
            </a:r>
          </a:p>
        </p:txBody>
      </p:sp>
      <p:sp>
        <p:nvSpPr>
          <p:cNvPr id="17" name="2 Marcador de contenido"/>
          <p:cNvSpPr>
            <a:spLocks/>
          </p:cNvSpPr>
          <p:nvPr/>
        </p:nvSpPr>
        <p:spPr bwMode="auto">
          <a:xfrm>
            <a:off x="2276475" y="4365625"/>
            <a:ext cx="5824538" cy="157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kumimoji="1" lang="es-A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2*</a:t>
            </a:r>
            <a:r>
              <a:rPr kumimoji="1" lang="es-AR" sz="16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zn</a:t>
            </a:r>
            <a:r>
              <a:rPr kumimoji="1" lang="es-A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/DX  0         0              0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kumimoji="1" lang="es-A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0        2*</a:t>
            </a:r>
            <a:r>
              <a:rPr kumimoji="1" lang="es-AR" sz="16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zn</a:t>
            </a:r>
            <a:r>
              <a:rPr kumimoji="1" lang="es-A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/DY   0              0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kumimoji="1" lang="es-A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0        0         </a:t>
            </a:r>
            <a:r>
              <a:rPr kumimoji="1" lang="es-AR" sz="16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zf</a:t>
            </a:r>
            <a:r>
              <a:rPr kumimoji="1" lang="es-A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/(</a:t>
            </a:r>
            <a:r>
              <a:rPr kumimoji="1" lang="es-AR" sz="16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zf-zn</a:t>
            </a:r>
            <a:r>
              <a:rPr kumimoji="1" lang="es-A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)     1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kumimoji="1" lang="es-A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0        0         </a:t>
            </a:r>
            <a:r>
              <a:rPr kumimoji="1" lang="es-AR" sz="16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zf</a:t>
            </a:r>
            <a:r>
              <a:rPr kumimoji="1" lang="es-A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*</a:t>
            </a:r>
            <a:r>
              <a:rPr kumimoji="1" lang="es-AR" sz="16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zn</a:t>
            </a:r>
            <a:r>
              <a:rPr kumimoji="1" lang="es-A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/(</a:t>
            </a:r>
            <a:r>
              <a:rPr kumimoji="1" lang="es-AR" sz="1600" b="1" dirty="0" err="1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zn-zf</a:t>
            </a:r>
            <a:r>
              <a:rPr kumimoji="1" lang="es-AR" sz="16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</a:rPr>
              <a:t>)  0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endParaRPr kumimoji="1" lang="es-AR" sz="1600" b="1" dirty="0"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endParaRPr kumimoji="1" lang="es-AR" sz="1600" b="1" dirty="0"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</p:txBody>
      </p:sp>
      <p:sp>
        <p:nvSpPr>
          <p:cNvPr id="19" name="4 Corchetes"/>
          <p:cNvSpPr>
            <a:spLocks noChangeArrowheads="1"/>
          </p:cNvSpPr>
          <p:nvPr/>
        </p:nvSpPr>
        <p:spPr bwMode="auto">
          <a:xfrm>
            <a:off x="2284413" y="4232275"/>
            <a:ext cx="4519612" cy="1655763"/>
          </a:xfrm>
          <a:prstGeom prst="bracketPair">
            <a:avLst>
              <a:gd name="adj" fmla="val 16667"/>
            </a:avLst>
          </a:prstGeom>
          <a:noFill/>
          <a:ln w="22225" cap="sq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20" name="2 Marcador de contenido"/>
          <p:cNvSpPr txBox="1">
            <a:spLocks/>
          </p:cNvSpPr>
          <p:nvPr/>
        </p:nvSpPr>
        <p:spPr bwMode="auto">
          <a:xfrm>
            <a:off x="6718300" y="4754563"/>
            <a:ext cx="2606675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  <a:defRPr/>
            </a:pPr>
            <a:r>
              <a:rPr lang="es-AR" sz="2400" dirty="0" smtClean="0"/>
              <a:t>= </a:t>
            </a:r>
            <a:r>
              <a:rPr lang="es-AR" sz="2400" dirty="0" smtClean="0">
                <a:solidFill>
                  <a:srgbClr val="92D050"/>
                </a:solidFill>
              </a:rPr>
              <a:t>(x3’, y3’, z3’, 1)</a:t>
            </a:r>
          </a:p>
        </p:txBody>
      </p:sp>
      <p:cxnSp>
        <p:nvCxnSpPr>
          <p:cNvPr id="21" name="20 Conector recto de flecha"/>
          <p:cNvCxnSpPr/>
          <p:nvPr/>
        </p:nvCxnSpPr>
        <p:spPr bwMode="auto">
          <a:xfrm flipH="1" flipV="1">
            <a:off x="7451725" y="3708400"/>
            <a:ext cx="433388" cy="1046163"/>
          </a:xfrm>
          <a:prstGeom prst="straightConnector1">
            <a:avLst/>
          </a:prstGeom>
          <a:ln>
            <a:headEnd type="none" w="sm" len="sm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725" y="1196975"/>
            <a:ext cx="3875088" cy="292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26 Triángulo isósceles"/>
          <p:cNvSpPr>
            <a:spLocks noChangeArrowheads="1"/>
          </p:cNvSpPr>
          <p:nvPr/>
        </p:nvSpPr>
        <p:spPr bwMode="auto">
          <a:xfrm>
            <a:off x="5191125" y="1412875"/>
            <a:ext cx="2693988" cy="1831975"/>
          </a:xfrm>
          <a:prstGeom prst="triangle">
            <a:avLst>
              <a:gd name="adj" fmla="val 50000"/>
            </a:avLst>
          </a:prstGeom>
          <a:noFill/>
          <a:ln w="38100" cap="sq" algn="ctr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28" name="27 Elipse"/>
          <p:cNvSpPr>
            <a:spLocks noChangeArrowheads="1"/>
          </p:cNvSpPr>
          <p:nvPr/>
        </p:nvSpPr>
        <p:spPr bwMode="auto">
          <a:xfrm>
            <a:off x="5083175" y="3136900"/>
            <a:ext cx="215900" cy="215900"/>
          </a:xfrm>
          <a:prstGeom prst="ellipse">
            <a:avLst/>
          </a:prstGeom>
          <a:solidFill>
            <a:srgbClr val="FF0000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29" name="28 Elipse"/>
          <p:cNvSpPr>
            <a:spLocks noChangeArrowheads="1"/>
          </p:cNvSpPr>
          <p:nvPr/>
        </p:nvSpPr>
        <p:spPr bwMode="auto">
          <a:xfrm>
            <a:off x="6429375" y="1393825"/>
            <a:ext cx="215900" cy="215900"/>
          </a:xfrm>
          <a:prstGeom prst="ellipse">
            <a:avLst/>
          </a:prstGeom>
          <a:solidFill>
            <a:srgbClr val="FF0000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30" name="29 Elipse"/>
          <p:cNvSpPr>
            <a:spLocks noChangeArrowheads="1"/>
          </p:cNvSpPr>
          <p:nvPr/>
        </p:nvSpPr>
        <p:spPr bwMode="auto">
          <a:xfrm>
            <a:off x="7766050" y="3119438"/>
            <a:ext cx="215900" cy="215900"/>
          </a:xfrm>
          <a:prstGeom prst="ellipse">
            <a:avLst/>
          </a:prstGeom>
          <a:solidFill>
            <a:srgbClr val="FF0000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pic>
        <p:nvPicPr>
          <p:cNvPr id="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175" y="2060575"/>
            <a:ext cx="649288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/>
      <p:bldP spid="7" grpId="0" animBg="1"/>
      <p:bldP spid="8" grpId="0" build="p"/>
      <p:bldP spid="9" grpId="0" animBg="1"/>
      <p:bldP spid="10" grpId="0" build="p"/>
      <p:bldP spid="11" grpId="0" animBg="1"/>
      <p:bldP spid="16" grpId="0"/>
      <p:bldP spid="17" grpId="0"/>
      <p:bldP spid="19" grpId="0" animBg="1"/>
      <p:bldP spid="20" grpId="0"/>
      <p:bldP spid="27" grpId="0" animBg="1"/>
      <p:bldP spid="28" grpId="0" animBg="1"/>
      <p:bldP spid="29" grpId="0" animBg="1"/>
      <p:bldP spid="3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AR" dirty="0"/>
              <a:t> </a:t>
            </a:r>
            <a:r>
              <a:rPr lang="es-AR" dirty="0" smtClean="0"/>
              <a:t>Rasterización</a:t>
            </a:r>
            <a:endParaRPr lang="es-AR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1970088"/>
            <a:ext cx="6408738" cy="484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5 Tabla"/>
          <p:cNvGraphicFramePr>
            <a:graphicFrameLocks noGrp="1"/>
          </p:cNvGraphicFramePr>
          <p:nvPr/>
        </p:nvGraphicFramePr>
        <p:xfrm>
          <a:off x="420688" y="2266950"/>
          <a:ext cx="5791200" cy="33369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</a:tblGrid>
              <a:tr h="370769">
                <a:tc>
                  <a:txBody>
                    <a:bodyPr/>
                    <a:lstStyle/>
                    <a:p>
                      <a:endParaRPr lang="es-ES" sz="1800" dirty="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 dirty="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769"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769"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 dirty="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769"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 dirty="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769"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 dirty="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769"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 dirty="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769"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769"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 dirty="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769"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 dirty="0"/>
                    </a:p>
                  </a:txBody>
                  <a:tcPr marT="45711" marB="4571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6 Triángulo isósceles"/>
          <p:cNvSpPr>
            <a:spLocks noChangeArrowheads="1"/>
          </p:cNvSpPr>
          <p:nvPr/>
        </p:nvSpPr>
        <p:spPr bwMode="auto">
          <a:xfrm>
            <a:off x="1108075" y="2854325"/>
            <a:ext cx="2592388" cy="1831975"/>
          </a:xfrm>
          <a:prstGeom prst="triangle">
            <a:avLst>
              <a:gd name="adj" fmla="val 50000"/>
            </a:avLst>
          </a:prstGeom>
          <a:noFill/>
          <a:ln w="38100" cap="sq" algn="ctr">
            <a:solidFill>
              <a:srgbClr val="93FFC4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9" name="8 Rectángulo"/>
          <p:cNvSpPr>
            <a:spLocks noChangeArrowheads="1"/>
          </p:cNvSpPr>
          <p:nvPr/>
        </p:nvSpPr>
        <p:spPr bwMode="auto">
          <a:xfrm>
            <a:off x="1042988" y="4498975"/>
            <a:ext cx="288925" cy="358775"/>
          </a:xfrm>
          <a:prstGeom prst="rect">
            <a:avLst/>
          </a:prstGeom>
          <a:solidFill>
            <a:srgbClr val="FF000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10" name="9 Rectángulo"/>
          <p:cNvSpPr>
            <a:spLocks noChangeArrowheads="1"/>
          </p:cNvSpPr>
          <p:nvPr/>
        </p:nvSpPr>
        <p:spPr bwMode="auto">
          <a:xfrm>
            <a:off x="3478213" y="4498975"/>
            <a:ext cx="287337" cy="358775"/>
          </a:xfrm>
          <a:prstGeom prst="rect">
            <a:avLst/>
          </a:prstGeom>
          <a:solidFill>
            <a:srgbClr val="FF000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11" name="10 Rectángulo"/>
          <p:cNvSpPr>
            <a:spLocks noChangeArrowheads="1"/>
          </p:cNvSpPr>
          <p:nvPr/>
        </p:nvSpPr>
        <p:spPr bwMode="auto">
          <a:xfrm>
            <a:off x="2259013" y="2640013"/>
            <a:ext cx="288925" cy="360362"/>
          </a:xfrm>
          <a:prstGeom prst="rect">
            <a:avLst/>
          </a:prstGeom>
          <a:solidFill>
            <a:srgbClr val="FF000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12" name="2 Marcador de contenido"/>
          <p:cNvSpPr>
            <a:spLocks/>
          </p:cNvSpPr>
          <p:nvPr/>
        </p:nvSpPr>
        <p:spPr bwMode="auto">
          <a:xfrm>
            <a:off x="34925" y="981075"/>
            <a:ext cx="316865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kumimoji="1" lang="es-ES" sz="2800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a.x</a:t>
            </a:r>
            <a:r>
              <a:rPr kumimoji="1" lang="es-ES" sz="2800" dirty="0">
                <a:solidFill>
                  <a:srgbClr val="92D05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 + </a:t>
            </a:r>
            <a:r>
              <a:rPr kumimoji="1" lang="es-ES" sz="2800" dirty="0" err="1">
                <a:solidFill>
                  <a:srgbClr val="92D05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b.y</a:t>
            </a:r>
            <a:r>
              <a:rPr kumimoji="1" lang="es-ES" sz="2800" dirty="0">
                <a:solidFill>
                  <a:srgbClr val="92D05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 + c = 0</a:t>
            </a:r>
          </a:p>
        </p:txBody>
      </p:sp>
      <p:sp>
        <p:nvSpPr>
          <p:cNvPr id="13" name="2 Marcador de contenido"/>
          <p:cNvSpPr>
            <a:spLocks/>
          </p:cNvSpPr>
          <p:nvPr/>
        </p:nvSpPr>
        <p:spPr bwMode="auto">
          <a:xfrm>
            <a:off x="3924300" y="981075"/>
            <a:ext cx="5219700" cy="989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kumimoji="1" lang="es-ES" sz="2800" dirty="0">
                <a:solidFill>
                  <a:srgbClr val="92D05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a = y1 - y0	     c = x1y0 - x0y1</a:t>
            </a:r>
          </a:p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kumimoji="1" lang="es-ES" sz="2800" dirty="0">
                <a:solidFill>
                  <a:srgbClr val="92D05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b = x0 - x1 </a:t>
            </a:r>
            <a:r>
              <a:rPr kumimoji="1" lang="es-ES" sz="2800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	</a:t>
            </a:r>
          </a:p>
        </p:txBody>
      </p:sp>
      <p:cxnSp>
        <p:nvCxnSpPr>
          <p:cNvPr id="15" name="14 Conector recto"/>
          <p:cNvCxnSpPr/>
          <p:nvPr/>
        </p:nvCxnSpPr>
        <p:spPr bwMode="auto">
          <a:xfrm flipH="1">
            <a:off x="539750" y="2349500"/>
            <a:ext cx="2232025" cy="3095625"/>
          </a:xfrm>
          <a:prstGeom prst="line">
            <a:avLst/>
          </a:prstGeom>
          <a:solidFill>
            <a:schemeClr val="accent1"/>
          </a:solidFill>
          <a:ln w="47625" cap="sq" cmpd="sng" algn="ctr">
            <a:solidFill>
              <a:schemeClr val="bg1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20" name="19 Conector recto"/>
          <p:cNvCxnSpPr/>
          <p:nvPr/>
        </p:nvCxnSpPr>
        <p:spPr bwMode="auto">
          <a:xfrm>
            <a:off x="2051050" y="2420938"/>
            <a:ext cx="2233613" cy="3024187"/>
          </a:xfrm>
          <a:prstGeom prst="line">
            <a:avLst/>
          </a:prstGeom>
          <a:solidFill>
            <a:schemeClr val="accent1"/>
          </a:solidFill>
          <a:ln w="47625" cap="sq" cmpd="sng" algn="ctr">
            <a:solidFill>
              <a:schemeClr val="bg1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26" name="25 Conector recto"/>
          <p:cNvCxnSpPr/>
          <p:nvPr/>
        </p:nvCxnSpPr>
        <p:spPr bwMode="auto">
          <a:xfrm>
            <a:off x="539750" y="4686300"/>
            <a:ext cx="3960813" cy="0"/>
          </a:xfrm>
          <a:prstGeom prst="line">
            <a:avLst/>
          </a:prstGeom>
          <a:solidFill>
            <a:schemeClr val="accent1"/>
          </a:solidFill>
          <a:ln w="47625" cap="sq" cmpd="sng" algn="ctr">
            <a:solidFill>
              <a:schemeClr val="bg1">
                <a:lumMod val="40000"/>
                <a:lumOff val="6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31" name="2 Marcador de contenido"/>
          <p:cNvSpPr>
            <a:spLocks/>
          </p:cNvSpPr>
          <p:nvPr/>
        </p:nvSpPr>
        <p:spPr bwMode="auto">
          <a:xfrm>
            <a:off x="2124075" y="3716338"/>
            <a:ext cx="503238" cy="514350"/>
          </a:xfrm>
          <a:prstGeom prst="rect">
            <a:avLst/>
          </a:prstGeom>
          <a:solidFill>
            <a:schemeClr val="accent4">
              <a:lumMod val="10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kumimoji="1" lang="es-E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+</a:t>
            </a:r>
          </a:p>
        </p:txBody>
      </p:sp>
      <p:sp>
        <p:nvSpPr>
          <p:cNvPr id="33" name="2 Marcador de contenido"/>
          <p:cNvSpPr>
            <a:spLocks/>
          </p:cNvSpPr>
          <p:nvPr/>
        </p:nvSpPr>
        <p:spPr bwMode="auto">
          <a:xfrm>
            <a:off x="3290888" y="3255963"/>
            <a:ext cx="503237" cy="514350"/>
          </a:xfrm>
          <a:prstGeom prst="rect">
            <a:avLst/>
          </a:prstGeom>
          <a:solidFill>
            <a:schemeClr val="accent4">
              <a:lumMod val="10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kumimoji="1" lang="es-E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-</a:t>
            </a:r>
          </a:p>
        </p:txBody>
      </p:sp>
      <p:sp>
        <p:nvSpPr>
          <p:cNvPr id="34" name="2 Marcador de contenido"/>
          <p:cNvSpPr>
            <a:spLocks/>
          </p:cNvSpPr>
          <p:nvPr/>
        </p:nvSpPr>
        <p:spPr bwMode="auto">
          <a:xfrm>
            <a:off x="2155825" y="4948238"/>
            <a:ext cx="503238" cy="514350"/>
          </a:xfrm>
          <a:prstGeom prst="rect">
            <a:avLst/>
          </a:prstGeom>
          <a:solidFill>
            <a:schemeClr val="accent4">
              <a:lumMod val="10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kumimoji="1" lang="es-E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-</a:t>
            </a:r>
          </a:p>
        </p:txBody>
      </p:sp>
      <p:sp>
        <p:nvSpPr>
          <p:cNvPr id="35" name="2 Marcador de contenido"/>
          <p:cNvSpPr>
            <a:spLocks/>
          </p:cNvSpPr>
          <p:nvPr/>
        </p:nvSpPr>
        <p:spPr bwMode="auto">
          <a:xfrm>
            <a:off x="849313" y="3390900"/>
            <a:ext cx="504825" cy="514350"/>
          </a:xfrm>
          <a:prstGeom prst="rect">
            <a:avLst/>
          </a:prstGeom>
          <a:solidFill>
            <a:schemeClr val="accent4">
              <a:lumMod val="10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None/>
              <a:defRPr/>
            </a:pPr>
            <a:r>
              <a:rPr kumimoji="1" lang="es-ES" sz="3200" dirty="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-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/>
      <p:bldP spid="13" grpId="0"/>
      <p:bldP spid="31" grpId="0" animBg="1"/>
      <p:bldP spid="33" grpId="0" animBg="1"/>
      <p:bldP spid="34" grpId="0" animBg="1"/>
      <p:bldP spid="3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AR" dirty="0"/>
              <a:t> </a:t>
            </a:r>
            <a:r>
              <a:rPr lang="es-AR" dirty="0" smtClean="0"/>
              <a:t>Rasterización</a:t>
            </a:r>
            <a:endParaRPr lang="es-AR" dirty="0"/>
          </a:p>
        </p:txBody>
      </p:sp>
      <p:pic>
        <p:nvPicPr>
          <p:cNvPr id="2867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75" y="1428750"/>
            <a:ext cx="6408738" cy="484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5 Tabla"/>
          <p:cNvGraphicFramePr>
            <a:graphicFrameLocks noGrp="1"/>
          </p:cNvGraphicFramePr>
          <p:nvPr/>
        </p:nvGraphicFramePr>
        <p:xfrm>
          <a:off x="1706563" y="1725613"/>
          <a:ext cx="5791200" cy="33385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  <a:gridCol w="304800"/>
              </a:tblGrid>
              <a:tr h="370946">
                <a:tc>
                  <a:txBody>
                    <a:bodyPr/>
                    <a:lstStyle/>
                    <a:p>
                      <a:endParaRPr lang="es-E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946"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946"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946"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946"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946"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946"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946"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946"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 dirty="0"/>
                    </a:p>
                  </a:txBody>
                  <a:tcPr marT="45733" marB="4573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6 Triángulo isósceles"/>
          <p:cNvSpPr>
            <a:spLocks noChangeArrowheads="1"/>
          </p:cNvSpPr>
          <p:nvPr/>
        </p:nvSpPr>
        <p:spPr bwMode="auto">
          <a:xfrm>
            <a:off x="2393950" y="2314575"/>
            <a:ext cx="2592388" cy="1831975"/>
          </a:xfrm>
          <a:prstGeom prst="triangle">
            <a:avLst>
              <a:gd name="adj" fmla="val 50000"/>
            </a:avLst>
          </a:prstGeom>
          <a:noFill/>
          <a:ln w="38100" cap="sq" algn="ctr">
            <a:solidFill>
              <a:srgbClr val="93FFC4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28879" name="8 Rectángulo"/>
          <p:cNvSpPr>
            <a:spLocks noChangeArrowheads="1"/>
          </p:cNvSpPr>
          <p:nvPr/>
        </p:nvSpPr>
        <p:spPr bwMode="auto">
          <a:xfrm>
            <a:off x="2330450" y="3957638"/>
            <a:ext cx="287338" cy="360362"/>
          </a:xfrm>
          <a:prstGeom prst="rect">
            <a:avLst/>
          </a:prstGeom>
          <a:solidFill>
            <a:srgbClr val="FF000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28880" name="9 Rectángulo"/>
          <p:cNvSpPr>
            <a:spLocks noChangeArrowheads="1"/>
          </p:cNvSpPr>
          <p:nvPr/>
        </p:nvSpPr>
        <p:spPr bwMode="auto">
          <a:xfrm>
            <a:off x="4764088" y="3957638"/>
            <a:ext cx="288925" cy="360362"/>
          </a:xfrm>
          <a:prstGeom prst="rect">
            <a:avLst/>
          </a:prstGeom>
          <a:solidFill>
            <a:srgbClr val="FF000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28881" name="10 Rectángulo"/>
          <p:cNvSpPr>
            <a:spLocks noChangeArrowheads="1"/>
          </p:cNvSpPr>
          <p:nvPr/>
        </p:nvSpPr>
        <p:spPr bwMode="auto">
          <a:xfrm>
            <a:off x="3546475" y="2100263"/>
            <a:ext cx="287338" cy="358775"/>
          </a:xfrm>
          <a:prstGeom prst="rect">
            <a:avLst/>
          </a:prstGeom>
          <a:solidFill>
            <a:srgbClr val="FF000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18" name="17 Rectángulo"/>
          <p:cNvSpPr>
            <a:spLocks noChangeArrowheads="1"/>
          </p:cNvSpPr>
          <p:nvPr/>
        </p:nvSpPr>
        <p:spPr bwMode="auto">
          <a:xfrm>
            <a:off x="3546475" y="2466975"/>
            <a:ext cx="287338" cy="358775"/>
          </a:xfrm>
          <a:prstGeom prst="rect">
            <a:avLst/>
          </a:prstGeom>
          <a:solidFill>
            <a:srgbClr val="FF000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19" name="18 Rectángulo"/>
          <p:cNvSpPr>
            <a:spLocks noChangeArrowheads="1"/>
          </p:cNvSpPr>
          <p:nvPr/>
        </p:nvSpPr>
        <p:spPr bwMode="auto">
          <a:xfrm>
            <a:off x="3244850" y="2847975"/>
            <a:ext cx="288925" cy="360363"/>
          </a:xfrm>
          <a:prstGeom prst="rect">
            <a:avLst/>
          </a:prstGeom>
          <a:solidFill>
            <a:srgbClr val="FF000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21" name="20 Rectángulo"/>
          <p:cNvSpPr>
            <a:spLocks noChangeArrowheads="1"/>
          </p:cNvSpPr>
          <p:nvPr/>
        </p:nvSpPr>
        <p:spPr bwMode="auto">
          <a:xfrm>
            <a:off x="3536950" y="2847975"/>
            <a:ext cx="287338" cy="360363"/>
          </a:xfrm>
          <a:prstGeom prst="rect">
            <a:avLst/>
          </a:prstGeom>
          <a:solidFill>
            <a:srgbClr val="FF000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22" name="21 Rectángulo"/>
          <p:cNvSpPr>
            <a:spLocks noChangeArrowheads="1"/>
          </p:cNvSpPr>
          <p:nvPr/>
        </p:nvSpPr>
        <p:spPr bwMode="auto">
          <a:xfrm>
            <a:off x="3841750" y="2843213"/>
            <a:ext cx="288925" cy="360362"/>
          </a:xfrm>
          <a:prstGeom prst="rect">
            <a:avLst/>
          </a:prstGeom>
          <a:solidFill>
            <a:srgbClr val="FF000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23" name="22 Rectángulo"/>
          <p:cNvSpPr>
            <a:spLocks noChangeArrowheads="1"/>
          </p:cNvSpPr>
          <p:nvPr/>
        </p:nvSpPr>
        <p:spPr bwMode="auto">
          <a:xfrm>
            <a:off x="2933700" y="3209925"/>
            <a:ext cx="287338" cy="360363"/>
          </a:xfrm>
          <a:prstGeom prst="rect">
            <a:avLst/>
          </a:prstGeom>
          <a:solidFill>
            <a:srgbClr val="FF000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24" name="23 Rectángulo"/>
          <p:cNvSpPr>
            <a:spLocks noChangeArrowheads="1"/>
          </p:cNvSpPr>
          <p:nvPr/>
        </p:nvSpPr>
        <p:spPr bwMode="auto">
          <a:xfrm>
            <a:off x="3238500" y="3214688"/>
            <a:ext cx="288925" cy="360362"/>
          </a:xfrm>
          <a:prstGeom prst="rect">
            <a:avLst/>
          </a:prstGeom>
          <a:solidFill>
            <a:srgbClr val="FF000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25" name="24 Rectángulo"/>
          <p:cNvSpPr>
            <a:spLocks noChangeArrowheads="1"/>
          </p:cNvSpPr>
          <p:nvPr/>
        </p:nvSpPr>
        <p:spPr bwMode="auto">
          <a:xfrm>
            <a:off x="3543300" y="3221038"/>
            <a:ext cx="288925" cy="360362"/>
          </a:xfrm>
          <a:prstGeom prst="rect">
            <a:avLst/>
          </a:prstGeom>
          <a:solidFill>
            <a:srgbClr val="FF000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27" name="26 Rectángulo"/>
          <p:cNvSpPr>
            <a:spLocks noChangeArrowheads="1"/>
          </p:cNvSpPr>
          <p:nvPr/>
        </p:nvSpPr>
        <p:spPr bwMode="auto">
          <a:xfrm>
            <a:off x="3841750" y="3217863"/>
            <a:ext cx="288925" cy="360362"/>
          </a:xfrm>
          <a:prstGeom prst="rect">
            <a:avLst/>
          </a:prstGeom>
          <a:solidFill>
            <a:srgbClr val="FF000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28" name="27 Rectángulo"/>
          <p:cNvSpPr>
            <a:spLocks noChangeArrowheads="1"/>
          </p:cNvSpPr>
          <p:nvPr/>
        </p:nvSpPr>
        <p:spPr bwMode="auto">
          <a:xfrm>
            <a:off x="4151313" y="3217863"/>
            <a:ext cx="287337" cy="360362"/>
          </a:xfrm>
          <a:prstGeom prst="rect">
            <a:avLst/>
          </a:prstGeom>
          <a:solidFill>
            <a:srgbClr val="FF000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29" name="28 Rectángulo"/>
          <p:cNvSpPr>
            <a:spLocks noChangeArrowheads="1"/>
          </p:cNvSpPr>
          <p:nvPr/>
        </p:nvSpPr>
        <p:spPr bwMode="auto">
          <a:xfrm>
            <a:off x="2632075" y="3587750"/>
            <a:ext cx="287338" cy="360363"/>
          </a:xfrm>
          <a:prstGeom prst="rect">
            <a:avLst/>
          </a:prstGeom>
          <a:solidFill>
            <a:srgbClr val="FF000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30" name="29 Rectángulo"/>
          <p:cNvSpPr>
            <a:spLocks noChangeArrowheads="1"/>
          </p:cNvSpPr>
          <p:nvPr/>
        </p:nvSpPr>
        <p:spPr bwMode="auto">
          <a:xfrm>
            <a:off x="2933700" y="3581400"/>
            <a:ext cx="287338" cy="360363"/>
          </a:xfrm>
          <a:prstGeom prst="rect">
            <a:avLst/>
          </a:prstGeom>
          <a:solidFill>
            <a:srgbClr val="FF000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32" name="31 Rectángulo"/>
          <p:cNvSpPr>
            <a:spLocks noChangeArrowheads="1"/>
          </p:cNvSpPr>
          <p:nvPr/>
        </p:nvSpPr>
        <p:spPr bwMode="auto">
          <a:xfrm>
            <a:off x="3244850" y="3584575"/>
            <a:ext cx="288925" cy="360363"/>
          </a:xfrm>
          <a:prstGeom prst="rect">
            <a:avLst/>
          </a:prstGeom>
          <a:solidFill>
            <a:srgbClr val="FF000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36" name="35 Rectángulo"/>
          <p:cNvSpPr>
            <a:spLocks noChangeArrowheads="1"/>
          </p:cNvSpPr>
          <p:nvPr/>
        </p:nvSpPr>
        <p:spPr bwMode="auto">
          <a:xfrm>
            <a:off x="3540125" y="3587750"/>
            <a:ext cx="288925" cy="360363"/>
          </a:xfrm>
          <a:prstGeom prst="rect">
            <a:avLst/>
          </a:prstGeom>
          <a:solidFill>
            <a:srgbClr val="FF000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37" name="36 Rectángulo"/>
          <p:cNvSpPr>
            <a:spLocks noChangeArrowheads="1"/>
          </p:cNvSpPr>
          <p:nvPr/>
        </p:nvSpPr>
        <p:spPr bwMode="auto">
          <a:xfrm>
            <a:off x="3852863" y="3587750"/>
            <a:ext cx="287337" cy="360363"/>
          </a:xfrm>
          <a:prstGeom prst="rect">
            <a:avLst/>
          </a:prstGeom>
          <a:solidFill>
            <a:srgbClr val="FF000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38" name="37 Rectángulo"/>
          <p:cNvSpPr>
            <a:spLocks noChangeArrowheads="1"/>
          </p:cNvSpPr>
          <p:nvPr/>
        </p:nvSpPr>
        <p:spPr bwMode="auto">
          <a:xfrm>
            <a:off x="4154488" y="3590925"/>
            <a:ext cx="287337" cy="360363"/>
          </a:xfrm>
          <a:prstGeom prst="rect">
            <a:avLst/>
          </a:prstGeom>
          <a:solidFill>
            <a:srgbClr val="FF000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39" name="38 Rectángulo"/>
          <p:cNvSpPr>
            <a:spLocks noChangeArrowheads="1"/>
          </p:cNvSpPr>
          <p:nvPr/>
        </p:nvSpPr>
        <p:spPr bwMode="auto">
          <a:xfrm>
            <a:off x="4462463" y="3590925"/>
            <a:ext cx="288925" cy="360363"/>
          </a:xfrm>
          <a:prstGeom prst="rect">
            <a:avLst/>
          </a:prstGeom>
          <a:solidFill>
            <a:srgbClr val="FF000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40" name="39 Rectángulo"/>
          <p:cNvSpPr>
            <a:spLocks noChangeArrowheads="1"/>
          </p:cNvSpPr>
          <p:nvPr/>
        </p:nvSpPr>
        <p:spPr bwMode="auto">
          <a:xfrm>
            <a:off x="2624138" y="3959225"/>
            <a:ext cx="288925" cy="360363"/>
          </a:xfrm>
          <a:prstGeom prst="rect">
            <a:avLst/>
          </a:prstGeom>
          <a:solidFill>
            <a:srgbClr val="FF000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41" name="40 Rectángulo"/>
          <p:cNvSpPr>
            <a:spLocks noChangeArrowheads="1"/>
          </p:cNvSpPr>
          <p:nvPr/>
        </p:nvSpPr>
        <p:spPr bwMode="auto">
          <a:xfrm>
            <a:off x="2925763" y="3951288"/>
            <a:ext cx="288925" cy="360362"/>
          </a:xfrm>
          <a:prstGeom prst="rect">
            <a:avLst/>
          </a:prstGeom>
          <a:solidFill>
            <a:srgbClr val="FF000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42" name="41 Rectángulo"/>
          <p:cNvSpPr>
            <a:spLocks noChangeArrowheads="1"/>
          </p:cNvSpPr>
          <p:nvPr/>
        </p:nvSpPr>
        <p:spPr bwMode="auto">
          <a:xfrm>
            <a:off x="3238500" y="3954463"/>
            <a:ext cx="288925" cy="360362"/>
          </a:xfrm>
          <a:prstGeom prst="rect">
            <a:avLst/>
          </a:prstGeom>
          <a:solidFill>
            <a:srgbClr val="FF000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43" name="42 Rectángulo"/>
          <p:cNvSpPr>
            <a:spLocks noChangeArrowheads="1"/>
          </p:cNvSpPr>
          <p:nvPr/>
        </p:nvSpPr>
        <p:spPr bwMode="auto">
          <a:xfrm>
            <a:off x="3533775" y="3959225"/>
            <a:ext cx="287338" cy="360363"/>
          </a:xfrm>
          <a:prstGeom prst="rect">
            <a:avLst/>
          </a:prstGeom>
          <a:solidFill>
            <a:srgbClr val="FF000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44" name="43 Rectángulo"/>
          <p:cNvSpPr>
            <a:spLocks noChangeArrowheads="1"/>
          </p:cNvSpPr>
          <p:nvPr/>
        </p:nvSpPr>
        <p:spPr bwMode="auto">
          <a:xfrm>
            <a:off x="3846513" y="3959225"/>
            <a:ext cx="287337" cy="360363"/>
          </a:xfrm>
          <a:prstGeom prst="rect">
            <a:avLst/>
          </a:prstGeom>
          <a:solidFill>
            <a:srgbClr val="FF000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45" name="44 Rectángulo"/>
          <p:cNvSpPr>
            <a:spLocks noChangeArrowheads="1"/>
          </p:cNvSpPr>
          <p:nvPr/>
        </p:nvSpPr>
        <p:spPr bwMode="auto">
          <a:xfrm>
            <a:off x="4148138" y="3962400"/>
            <a:ext cx="287337" cy="358775"/>
          </a:xfrm>
          <a:prstGeom prst="rect">
            <a:avLst/>
          </a:prstGeom>
          <a:solidFill>
            <a:srgbClr val="FF000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46" name="45 Rectángulo"/>
          <p:cNvSpPr>
            <a:spLocks noChangeArrowheads="1"/>
          </p:cNvSpPr>
          <p:nvPr/>
        </p:nvSpPr>
        <p:spPr bwMode="auto">
          <a:xfrm>
            <a:off x="4456113" y="3962400"/>
            <a:ext cx="287337" cy="358775"/>
          </a:xfrm>
          <a:prstGeom prst="rect">
            <a:avLst/>
          </a:prstGeom>
          <a:solidFill>
            <a:srgbClr val="FF0000">
              <a:alpha val="6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 algn="ctr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5" name="4 Rectángulo"/>
          <p:cNvSpPr>
            <a:spLocks noChangeArrowheads="1"/>
          </p:cNvSpPr>
          <p:nvPr/>
        </p:nvSpPr>
        <p:spPr bwMode="auto">
          <a:xfrm>
            <a:off x="2330450" y="2100263"/>
            <a:ext cx="2722563" cy="2220912"/>
          </a:xfrm>
          <a:prstGeom prst="rect">
            <a:avLst/>
          </a:prstGeom>
          <a:noFill/>
          <a:ln w="44450" cap="sq" algn="ctr">
            <a:solidFill>
              <a:srgbClr val="FFFF00"/>
            </a:solidFill>
            <a:prstDash val="sys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eaLnBrk="0" hangingPunct="0"/>
            <a:endParaRPr lang="es-ES" sz="2400">
              <a:solidFill>
                <a:srgbClr val="92D050"/>
              </a:solidFill>
              <a:latin typeface="Times New Roman" pitchFamily="18" charset="0"/>
            </a:endParaRPr>
          </a:p>
        </p:txBody>
      </p:sp>
      <p:sp>
        <p:nvSpPr>
          <p:cNvPr id="8" name="7 Flecha derecha"/>
          <p:cNvSpPr>
            <a:spLocks noChangeArrowheads="1"/>
          </p:cNvSpPr>
          <p:nvPr/>
        </p:nvSpPr>
        <p:spPr bwMode="auto">
          <a:xfrm>
            <a:off x="2330450" y="1808163"/>
            <a:ext cx="2722563" cy="254000"/>
          </a:xfrm>
          <a:prstGeom prst="rightArrow">
            <a:avLst>
              <a:gd name="adj1" fmla="val 50000"/>
              <a:gd name="adj2" fmla="val 50120"/>
            </a:avLst>
          </a:prstGeom>
          <a:solidFill>
            <a:schemeClr val="accent1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47" name="46 Flecha derecha"/>
          <p:cNvSpPr>
            <a:spLocks noChangeArrowheads="1"/>
          </p:cNvSpPr>
          <p:nvPr/>
        </p:nvSpPr>
        <p:spPr bwMode="auto">
          <a:xfrm rot="5400000">
            <a:off x="4033838" y="2998788"/>
            <a:ext cx="2382837" cy="255587"/>
          </a:xfrm>
          <a:prstGeom prst="rightArrow">
            <a:avLst>
              <a:gd name="adj1" fmla="val 50000"/>
              <a:gd name="adj2" fmla="val 49809"/>
            </a:avLst>
          </a:prstGeom>
          <a:solidFill>
            <a:schemeClr val="accent1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5" grpId="0" animBg="1"/>
      <p:bldP spid="5" grpId="1" animBg="1"/>
      <p:bldP spid="5" grpId="2" animBg="1"/>
      <p:bldP spid="8" grpId="0" animBg="1"/>
      <p:bldP spid="8" grpId="1" animBg="1"/>
      <p:bldP spid="8" grpId="2" animBg="1"/>
      <p:bldP spid="47" grpId="0" animBg="1"/>
      <p:bldP spid="47" grpId="1" animBg="1"/>
      <p:bldP spid="47" grpId="2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AR" dirty="0"/>
              <a:t> </a:t>
            </a:r>
            <a:r>
              <a:rPr lang="es-AR" dirty="0" smtClean="0"/>
              <a:t>Para seguir viendo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03188" y="1447800"/>
            <a:ext cx="4324350" cy="612775"/>
          </a:xfrm>
        </p:spPr>
        <p:txBody>
          <a:bodyPr/>
          <a:lstStyle/>
          <a:p>
            <a:pPr>
              <a:defRPr/>
            </a:pPr>
            <a:r>
              <a:rPr lang="es-AR" sz="2800" dirty="0" smtClean="0"/>
              <a:t>Colores y texturas</a:t>
            </a:r>
          </a:p>
        </p:txBody>
      </p:sp>
      <p:sp>
        <p:nvSpPr>
          <p:cNvPr id="29700" name="39 Forma libre"/>
          <p:cNvSpPr>
            <a:spLocks/>
          </p:cNvSpPr>
          <p:nvPr/>
        </p:nvSpPr>
        <p:spPr bwMode="auto">
          <a:xfrm>
            <a:off x="1114425" y="5353050"/>
            <a:ext cx="1562100" cy="933450"/>
          </a:xfrm>
          <a:custGeom>
            <a:avLst/>
            <a:gdLst>
              <a:gd name="T0" fmla="*/ 0 w 1562100"/>
              <a:gd name="T1" fmla="*/ 929045 h 934081"/>
              <a:gd name="T2" fmla="*/ 66675 w 1562100"/>
              <a:gd name="T3" fmla="*/ 843782 h 934081"/>
              <a:gd name="T4" fmla="*/ 142875 w 1562100"/>
              <a:gd name="T5" fmla="*/ 805887 h 934081"/>
              <a:gd name="T6" fmla="*/ 295275 w 1562100"/>
              <a:gd name="T7" fmla="*/ 730097 h 934081"/>
              <a:gd name="T8" fmla="*/ 514350 w 1562100"/>
              <a:gd name="T9" fmla="*/ 606941 h 934081"/>
              <a:gd name="T10" fmla="*/ 600075 w 1562100"/>
              <a:gd name="T11" fmla="*/ 569047 h 934081"/>
              <a:gd name="T12" fmla="*/ 752475 w 1562100"/>
              <a:gd name="T13" fmla="*/ 445889 h 934081"/>
              <a:gd name="T14" fmla="*/ 847725 w 1562100"/>
              <a:gd name="T15" fmla="*/ 389047 h 934081"/>
              <a:gd name="T16" fmla="*/ 1009650 w 1562100"/>
              <a:gd name="T17" fmla="*/ 284837 h 934081"/>
              <a:gd name="T18" fmla="*/ 1152525 w 1562100"/>
              <a:gd name="T19" fmla="*/ 209047 h 934081"/>
              <a:gd name="T20" fmla="*/ 1266825 w 1562100"/>
              <a:gd name="T21" fmla="*/ 142731 h 934081"/>
              <a:gd name="T22" fmla="*/ 1323975 w 1562100"/>
              <a:gd name="T23" fmla="*/ 114312 h 934081"/>
              <a:gd name="T24" fmla="*/ 1457325 w 1562100"/>
              <a:gd name="T25" fmla="*/ 66946 h 934081"/>
              <a:gd name="T26" fmla="*/ 1495425 w 1562100"/>
              <a:gd name="T27" fmla="*/ 47995 h 934081"/>
              <a:gd name="T28" fmla="*/ 1552575 w 1562100"/>
              <a:gd name="T29" fmla="*/ 631 h 934081"/>
              <a:gd name="T30" fmla="*/ 1562100 w 1562100"/>
              <a:gd name="T31" fmla="*/ 631 h 93408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562100" h="934081">
                <a:moveTo>
                  <a:pt x="0" y="934081"/>
                </a:moveTo>
                <a:cubicBezTo>
                  <a:pt x="22225" y="905506"/>
                  <a:pt x="39319" y="872065"/>
                  <a:pt x="66675" y="848356"/>
                </a:cubicBezTo>
                <a:cubicBezTo>
                  <a:pt x="88135" y="829757"/>
                  <a:pt x="118524" y="824867"/>
                  <a:pt x="142875" y="810256"/>
                </a:cubicBezTo>
                <a:cubicBezTo>
                  <a:pt x="341917" y="690831"/>
                  <a:pt x="64692" y="831144"/>
                  <a:pt x="295275" y="734056"/>
                </a:cubicBezTo>
                <a:cubicBezTo>
                  <a:pt x="409347" y="686026"/>
                  <a:pt x="393778" y="675997"/>
                  <a:pt x="514350" y="610231"/>
                </a:cubicBezTo>
                <a:cubicBezTo>
                  <a:pt x="541802" y="595257"/>
                  <a:pt x="572676" y="587201"/>
                  <a:pt x="600075" y="572131"/>
                </a:cubicBezTo>
                <a:cubicBezTo>
                  <a:pt x="880343" y="417983"/>
                  <a:pt x="585756" y="581681"/>
                  <a:pt x="752475" y="448306"/>
                </a:cubicBezTo>
                <a:cubicBezTo>
                  <a:pt x="781388" y="425176"/>
                  <a:pt x="816392" y="410884"/>
                  <a:pt x="847725" y="391156"/>
                </a:cubicBezTo>
                <a:cubicBezTo>
                  <a:pt x="902128" y="356902"/>
                  <a:pt x="953451" y="317602"/>
                  <a:pt x="1009650" y="286381"/>
                </a:cubicBezTo>
                <a:cubicBezTo>
                  <a:pt x="1113993" y="228413"/>
                  <a:pt x="1066137" y="253375"/>
                  <a:pt x="1152525" y="210181"/>
                </a:cubicBezTo>
                <a:cubicBezTo>
                  <a:pt x="1202967" y="142926"/>
                  <a:pt x="1158841" y="186700"/>
                  <a:pt x="1266825" y="143506"/>
                </a:cubicBezTo>
                <a:cubicBezTo>
                  <a:pt x="1286600" y="135596"/>
                  <a:pt x="1304200" y="122841"/>
                  <a:pt x="1323975" y="114931"/>
                </a:cubicBezTo>
                <a:cubicBezTo>
                  <a:pt x="1445672" y="66252"/>
                  <a:pt x="1370522" y="105885"/>
                  <a:pt x="1457325" y="67306"/>
                </a:cubicBezTo>
                <a:cubicBezTo>
                  <a:pt x="1470300" y="61539"/>
                  <a:pt x="1483871" y="56509"/>
                  <a:pt x="1495425" y="48256"/>
                </a:cubicBezTo>
                <a:cubicBezTo>
                  <a:pt x="1544578" y="13147"/>
                  <a:pt x="1502183" y="25827"/>
                  <a:pt x="1552575" y="631"/>
                </a:cubicBezTo>
                <a:cubicBezTo>
                  <a:pt x="1555415" y="-789"/>
                  <a:pt x="1558925" y="631"/>
                  <a:pt x="1562100" y="631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s-AR"/>
          </a:p>
        </p:txBody>
      </p:sp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1125538"/>
            <a:ext cx="2160587" cy="202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2 Marcador de contenido"/>
          <p:cNvSpPr txBox="1">
            <a:spLocks/>
          </p:cNvSpPr>
          <p:nvPr/>
        </p:nvSpPr>
        <p:spPr bwMode="auto">
          <a:xfrm>
            <a:off x="107950" y="2455863"/>
            <a:ext cx="4324350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defRPr/>
            </a:pPr>
            <a:r>
              <a:rPr lang="es-AR" sz="2800" dirty="0" smtClean="0"/>
              <a:t>View </a:t>
            </a:r>
            <a:r>
              <a:rPr lang="es-AR" sz="2800" dirty="0" err="1" smtClean="0"/>
              <a:t>Matrix</a:t>
            </a:r>
            <a:endParaRPr lang="es-AR" sz="2800" dirty="0" smtClean="0"/>
          </a:p>
        </p:txBody>
      </p:sp>
      <p:pic>
        <p:nvPicPr>
          <p:cNvPr id="286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938" y="2071688"/>
            <a:ext cx="1503362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2 Marcador de contenido"/>
          <p:cNvSpPr txBox="1">
            <a:spLocks/>
          </p:cNvSpPr>
          <p:nvPr/>
        </p:nvSpPr>
        <p:spPr bwMode="auto">
          <a:xfrm>
            <a:off x="103188" y="3536950"/>
            <a:ext cx="4324350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defRPr/>
            </a:pPr>
            <a:r>
              <a:rPr lang="es-AR" sz="2800" dirty="0" err="1" smtClean="0"/>
              <a:t>World</a:t>
            </a:r>
            <a:r>
              <a:rPr lang="es-AR" sz="2800" dirty="0" smtClean="0"/>
              <a:t> </a:t>
            </a:r>
            <a:r>
              <a:rPr lang="es-AR" sz="2800" dirty="0" err="1" smtClean="0"/>
              <a:t>Matrix</a:t>
            </a:r>
            <a:endParaRPr lang="es-AR" sz="2800" dirty="0" smtClean="0"/>
          </a:p>
        </p:txBody>
      </p:sp>
      <p:grpSp>
        <p:nvGrpSpPr>
          <p:cNvPr id="7" name="6 Grupo"/>
          <p:cNvGrpSpPr>
            <a:grpSpLocks/>
          </p:cNvGrpSpPr>
          <p:nvPr/>
        </p:nvGrpSpPr>
        <p:grpSpPr bwMode="auto">
          <a:xfrm>
            <a:off x="3176588" y="3017838"/>
            <a:ext cx="2690812" cy="1274762"/>
            <a:chOff x="3176501" y="3017955"/>
            <a:chExt cx="2691643" cy="1275141"/>
          </a:xfrm>
        </p:grpSpPr>
        <p:sp>
          <p:nvSpPr>
            <p:cNvPr id="29710" name="3 Cubo"/>
            <p:cNvSpPr>
              <a:spLocks noChangeArrowheads="1"/>
            </p:cNvSpPr>
            <p:nvPr/>
          </p:nvSpPr>
          <p:spPr bwMode="auto">
            <a:xfrm>
              <a:off x="3176501" y="3284984"/>
              <a:ext cx="1008112" cy="100811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  <p:sp>
          <p:nvSpPr>
            <p:cNvPr id="29711" name="9 Cubo"/>
            <p:cNvSpPr>
              <a:spLocks noChangeArrowheads="1"/>
            </p:cNvSpPr>
            <p:nvPr/>
          </p:nvSpPr>
          <p:spPr bwMode="auto">
            <a:xfrm>
              <a:off x="4860032" y="3017955"/>
              <a:ext cx="1008112" cy="100811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  <p:sp>
          <p:nvSpPr>
            <p:cNvPr id="29712" name="4 Flecha derecha"/>
            <p:cNvSpPr>
              <a:spLocks noChangeArrowheads="1"/>
            </p:cNvSpPr>
            <p:nvPr/>
          </p:nvSpPr>
          <p:spPr bwMode="auto">
            <a:xfrm>
              <a:off x="4283968" y="3689963"/>
              <a:ext cx="504056" cy="315101"/>
            </a:xfrm>
            <a:prstGeom prst="rightArrow">
              <a:avLst>
                <a:gd name="adj1" fmla="val 50000"/>
                <a:gd name="adj2" fmla="val 49997"/>
              </a:avLst>
            </a:prstGeom>
            <a:solidFill>
              <a:schemeClr val="accent1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</p:grpSp>
      <p:sp>
        <p:nvSpPr>
          <p:cNvPr id="13" name="2 Marcador de contenido"/>
          <p:cNvSpPr txBox="1">
            <a:spLocks/>
          </p:cNvSpPr>
          <p:nvPr/>
        </p:nvSpPr>
        <p:spPr bwMode="auto">
          <a:xfrm>
            <a:off x="107950" y="4616450"/>
            <a:ext cx="4324350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defRPr/>
            </a:pPr>
            <a:r>
              <a:rPr lang="es-AR" sz="2800" dirty="0" err="1" smtClean="0"/>
              <a:t>Clipping</a:t>
            </a:r>
            <a:r>
              <a:rPr lang="es-AR" sz="2800" dirty="0" smtClean="0"/>
              <a:t> and </a:t>
            </a:r>
            <a:r>
              <a:rPr lang="es-AR" sz="2800" dirty="0" err="1" smtClean="0"/>
              <a:t>Tesellation</a:t>
            </a:r>
            <a:endParaRPr lang="es-AR" sz="2800" dirty="0" smtClean="0"/>
          </a:p>
        </p:txBody>
      </p:sp>
      <p:grpSp>
        <p:nvGrpSpPr>
          <p:cNvPr id="14" name="13 Grupo"/>
          <p:cNvGrpSpPr>
            <a:grpSpLocks/>
          </p:cNvGrpSpPr>
          <p:nvPr/>
        </p:nvGrpSpPr>
        <p:grpSpPr bwMode="auto">
          <a:xfrm>
            <a:off x="4787900" y="3652838"/>
            <a:ext cx="1944688" cy="2232025"/>
            <a:chOff x="4788024" y="3653308"/>
            <a:chExt cx="1944216" cy="2232248"/>
          </a:xfrm>
        </p:grpSpPr>
        <p:sp>
          <p:nvSpPr>
            <p:cNvPr id="29708" name="17 Triángulo isósceles"/>
            <p:cNvSpPr>
              <a:spLocks noChangeArrowheads="1"/>
            </p:cNvSpPr>
            <p:nvPr/>
          </p:nvSpPr>
          <p:spPr bwMode="auto">
            <a:xfrm rot="-2789950">
              <a:off x="4525222" y="3927614"/>
              <a:ext cx="2232248" cy="1683636"/>
            </a:xfrm>
            <a:prstGeom prst="triangle">
              <a:avLst>
                <a:gd name="adj" fmla="val 50000"/>
              </a:avLst>
            </a:prstGeom>
            <a:solidFill>
              <a:srgbClr val="92D050"/>
            </a:solidFill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  <p:sp>
          <p:nvSpPr>
            <p:cNvPr id="29709" name="18 Rectángulo"/>
            <p:cNvSpPr>
              <a:spLocks noChangeArrowheads="1"/>
            </p:cNvSpPr>
            <p:nvPr/>
          </p:nvSpPr>
          <p:spPr bwMode="auto">
            <a:xfrm>
              <a:off x="4788024" y="4529906"/>
              <a:ext cx="1944216" cy="1203350"/>
            </a:xfrm>
            <a:prstGeom prst="rect">
              <a:avLst/>
            </a:prstGeom>
            <a:noFill/>
            <a:ln w="12700" cap="sq" algn="ctr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pPr eaLnBrk="0" hangingPunct="0"/>
              <a:endParaRPr lang="es-ES" sz="2400">
                <a:latin typeface="Times New Roman" pitchFamily="18" charset="0"/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  <p:bldP spid="8" grpId="0" build="p"/>
      <p:bldP spid="1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AR" dirty="0"/>
              <a:t> </a:t>
            </a:r>
            <a:r>
              <a:rPr lang="es-AR" dirty="0" smtClean="0"/>
              <a:t>Clase que viene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03188" y="1447800"/>
            <a:ext cx="4324350" cy="612775"/>
          </a:xfrm>
        </p:spPr>
        <p:txBody>
          <a:bodyPr/>
          <a:lstStyle/>
          <a:p>
            <a:pPr>
              <a:defRPr/>
            </a:pPr>
            <a:r>
              <a:rPr lang="es-AR" sz="2800" dirty="0" smtClean="0"/>
              <a:t>Detección de colisiones</a:t>
            </a:r>
          </a:p>
        </p:txBody>
      </p:sp>
      <p:sp>
        <p:nvSpPr>
          <p:cNvPr id="30724" name="39 Forma libre"/>
          <p:cNvSpPr>
            <a:spLocks/>
          </p:cNvSpPr>
          <p:nvPr/>
        </p:nvSpPr>
        <p:spPr bwMode="auto">
          <a:xfrm>
            <a:off x="1114425" y="5353050"/>
            <a:ext cx="1562100" cy="933450"/>
          </a:xfrm>
          <a:custGeom>
            <a:avLst/>
            <a:gdLst>
              <a:gd name="T0" fmla="*/ 0 w 1562100"/>
              <a:gd name="T1" fmla="*/ 929045 h 934081"/>
              <a:gd name="T2" fmla="*/ 66675 w 1562100"/>
              <a:gd name="T3" fmla="*/ 843782 h 934081"/>
              <a:gd name="T4" fmla="*/ 142875 w 1562100"/>
              <a:gd name="T5" fmla="*/ 805887 h 934081"/>
              <a:gd name="T6" fmla="*/ 295275 w 1562100"/>
              <a:gd name="T7" fmla="*/ 730097 h 934081"/>
              <a:gd name="T8" fmla="*/ 514350 w 1562100"/>
              <a:gd name="T9" fmla="*/ 606941 h 934081"/>
              <a:gd name="T10" fmla="*/ 600075 w 1562100"/>
              <a:gd name="T11" fmla="*/ 569047 h 934081"/>
              <a:gd name="T12" fmla="*/ 752475 w 1562100"/>
              <a:gd name="T13" fmla="*/ 445889 h 934081"/>
              <a:gd name="T14" fmla="*/ 847725 w 1562100"/>
              <a:gd name="T15" fmla="*/ 389047 h 934081"/>
              <a:gd name="T16" fmla="*/ 1009650 w 1562100"/>
              <a:gd name="T17" fmla="*/ 284837 h 934081"/>
              <a:gd name="T18" fmla="*/ 1152525 w 1562100"/>
              <a:gd name="T19" fmla="*/ 209047 h 934081"/>
              <a:gd name="T20" fmla="*/ 1266825 w 1562100"/>
              <a:gd name="T21" fmla="*/ 142731 h 934081"/>
              <a:gd name="T22" fmla="*/ 1323975 w 1562100"/>
              <a:gd name="T23" fmla="*/ 114312 h 934081"/>
              <a:gd name="T24" fmla="*/ 1457325 w 1562100"/>
              <a:gd name="T25" fmla="*/ 66946 h 934081"/>
              <a:gd name="T26" fmla="*/ 1495425 w 1562100"/>
              <a:gd name="T27" fmla="*/ 47995 h 934081"/>
              <a:gd name="T28" fmla="*/ 1552575 w 1562100"/>
              <a:gd name="T29" fmla="*/ 631 h 934081"/>
              <a:gd name="T30" fmla="*/ 1562100 w 1562100"/>
              <a:gd name="T31" fmla="*/ 631 h 93408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562100" h="934081">
                <a:moveTo>
                  <a:pt x="0" y="934081"/>
                </a:moveTo>
                <a:cubicBezTo>
                  <a:pt x="22225" y="905506"/>
                  <a:pt x="39319" y="872065"/>
                  <a:pt x="66675" y="848356"/>
                </a:cubicBezTo>
                <a:cubicBezTo>
                  <a:pt x="88135" y="829757"/>
                  <a:pt x="118524" y="824867"/>
                  <a:pt x="142875" y="810256"/>
                </a:cubicBezTo>
                <a:cubicBezTo>
                  <a:pt x="341917" y="690831"/>
                  <a:pt x="64692" y="831144"/>
                  <a:pt x="295275" y="734056"/>
                </a:cubicBezTo>
                <a:cubicBezTo>
                  <a:pt x="409347" y="686026"/>
                  <a:pt x="393778" y="675997"/>
                  <a:pt x="514350" y="610231"/>
                </a:cubicBezTo>
                <a:cubicBezTo>
                  <a:pt x="541802" y="595257"/>
                  <a:pt x="572676" y="587201"/>
                  <a:pt x="600075" y="572131"/>
                </a:cubicBezTo>
                <a:cubicBezTo>
                  <a:pt x="880343" y="417983"/>
                  <a:pt x="585756" y="581681"/>
                  <a:pt x="752475" y="448306"/>
                </a:cubicBezTo>
                <a:cubicBezTo>
                  <a:pt x="781388" y="425176"/>
                  <a:pt x="816392" y="410884"/>
                  <a:pt x="847725" y="391156"/>
                </a:cubicBezTo>
                <a:cubicBezTo>
                  <a:pt x="902128" y="356902"/>
                  <a:pt x="953451" y="317602"/>
                  <a:pt x="1009650" y="286381"/>
                </a:cubicBezTo>
                <a:cubicBezTo>
                  <a:pt x="1113993" y="228413"/>
                  <a:pt x="1066137" y="253375"/>
                  <a:pt x="1152525" y="210181"/>
                </a:cubicBezTo>
                <a:cubicBezTo>
                  <a:pt x="1202967" y="142926"/>
                  <a:pt x="1158841" y="186700"/>
                  <a:pt x="1266825" y="143506"/>
                </a:cubicBezTo>
                <a:cubicBezTo>
                  <a:pt x="1286600" y="135596"/>
                  <a:pt x="1304200" y="122841"/>
                  <a:pt x="1323975" y="114931"/>
                </a:cubicBezTo>
                <a:cubicBezTo>
                  <a:pt x="1445672" y="66252"/>
                  <a:pt x="1370522" y="105885"/>
                  <a:pt x="1457325" y="67306"/>
                </a:cubicBezTo>
                <a:cubicBezTo>
                  <a:pt x="1470300" y="61539"/>
                  <a:pt x="1483871" y="56509"/>
                  <a:pt x="1495425" y="48256"/>
                </a:cubicBezTo>
                <a:cubicBezTo>
                  <a:pt x="1544578" y="13147"/>
                  <a:pt x="1502183" y="25827"/>
                  <a:pt x="1552575" y="631"/>
                </a:cubicBezTo>
                <a:cubicBezTo>
                  <a:pt x="1555415" y="-789"/>
                  <a:pt x="1558925" y="631"/>
                  <a:pt x="1562100" y="631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s-AR"/>
          </a:p>
        </p:txBody>
      </p:sp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175" y="1868488"/>
            <a:ext cx="5500688" cy="4945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671763"/>
            <a:ext cx="3602038" cy="382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AR" dirty="0" err="1" smtClean="0"/>
              <a:t>Disclaimer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03188" y="1844675"/>
            <a:ext cx="7708900" cy="612775"/>
          </a:xfrm>
        </p:spPr>
        <p:txBody>
          <a:bodyPr/>
          <a:lstStyle/>
          <a:p>
            <a:pPr>
              <a:defRPr/>
            </a:pPr>
            <a:r>
              <a:rPr lang="es-AR" sz="2800" dirty="0" smtClean="0"/>
              <a:t>Somos ingenieros en sistemas</a:t>
            </a: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1125538"/>
            <a:ext cx="2952750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636838"/>
            <a:ext cx="2376488" cy="2417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563" y="3668713"/>
            <a:ext cx="5018087" cy="307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11 Grupo"/>
          <p:cNvGrpSpPr>
            <a:grpSpLocks/>
          </p:cNvGrpSpPr>
          <p:nvPr/>
        </p:nvGrpSpPr>
        <p:grpSpPr bwMode="auto">
          <a:xfrm>
            <a:off x="2987675" y="3500438"/>
            <a:ext cx="4968875" cy="3357562"/>
            <a:chOff x="2987824" y="3501008"/>
            <a:chExt cx="4968552" cy="3356992"/>
          </a:xfrm>
        </p:grpSpPr>
        <p:cxnSp>
          <p:nvCxnSpPr>
            <p:cNvPr id="5129" name="8 Conector recto"/>
            <p:cNvCxnSpPr>
              <a:cxnSpLocks noChangeShapeType="1"/>
            </p:cNvCxnSpPr>
            <p:nvPr/>
          </p:nvCxnSpPr>
          <p:spPr bwMode="auto">
            <a:xfrm>
              <a:off x="2987824" y="3501008"/>
              <a:ext cx="4968552" cy="3356992"/>
            </a:xfrm>
            <a:prstGeom prst="line">
              <a:avLst/>
            </a:prstGeom>
            <a:noFill/>
            <a:ln w="53975" cap="sq" algn="ctr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0" name="14 Conector recto"/>
            <p:cNvCxnSpPr>
              <a:cxnSpLocks noChangeShapeType="1"/>
            </p:cNvCxnSpPr>
            <p:nvPr/>
          </p:nvCxnSpPr>
          <p:spPr bwMode="auto">
            <a:xfrm flipV="1">
              <a:off x="2987824" y="3501008"/>
              <a:ext cx="4068452" cy="3168352"/>
            </a:xfrm>
            <a:prstGeom prst="line">
              <a:avLst/>
            </a:prstGeom>
            <a:noFill/>
            <a:ln w="53975" cap="sq" algn="ctr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pic>
        <p:nvPicPr>
          <p:cNvPr id="1026" name="Picture 2" descr="http://www.publicdomainpictures.net/pictures/40000/nahled/question-mark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179218"/>
            <a:ext cx="1645967" cy="1645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AR" dirty="0" smtClean="0"/>
              <a:t>Introducción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03188" y="1447800"/>
            <a:ext cx="5621337" cy="612775"/>
          </a:xfrm>
        </p:spPr>
        <p:txBody>
          <a:bodyPr/>
          <a:lstStyle/>
          <a:p>
            <a:pPr>
              <a:defRPr/>
            </a:pPr>
            <a:r>
              <a:rPr lang="es-AR" sz="2800" dirty="0" smtClean="0"/>
              <a:t>Matemática interesante?</a:t>
            </a:r>
          </a:p>
        </p:txBody>
      </p:sp>
      <p:sp>
        <p:nvSpPr>
          <p:cNvPr id="5" name="2 Marcador de contenido"/>
          <p:cNvSpPr txBox="1">
            <a:spLocks/>
          </p:cNvSpPr>
          <p:nvPr/>
        </p:nvSpPr>
        <p:spPr bwMode="auto">
          <a:xfrm>
            <a:off x="107950" y="2208213"/>
            <a:ext cx="8712200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defRPr/>
            </a:pPr>
            <a:r>
              <a:rPr lang="es-AR" sz="2800" dirty="0" smtClean="0"/>
              <a:t>Gráficos en 3D (Real-time </a:t>
            </a:r>
            <a:r>
              <a:rPr lang="es-AR" sz="2800" dirty="0" err="1" smtClean="0"/>
              <a:t>computer</a:t>
            </a:r>
            <a:r>
              <a:rPr lang="es-AR" sz="2800" dirty="0" smtClean="0"/>
              <a:t> </a:t>
            </a:r>
            <a:r>
              <a:rPr lang="es-AR" sz="2800" dirty="0" err="1" smtClean="0"/>
              <a:t>graphics</a:t>
            </a:r>
            <a:r>
              <a:rPr lang="es-AR" sz="2800" dirty="0" smtClean="0"/>
              <a:t>)</a:t>
            </a:r>
          </a:p>
        </p:txBody>
      </p:sp>
      <p:sp>
        <p:nvSpPr>
          <p:cNvPr id="6" name="2 Marcador de contenido"/>
          <p:cNvSpPr txBox="1">
            <a:spLocks/>
          </p:cNvSpPr>
          <p:nvPr/>
        </p:nvSpPr>
        <p:spPr bwMode="auto">
          <a:xfrm>
            <a:off x="107950" y="2973388"/>
            <a:ext cx="8712200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defRPr/>
            </a:pPr>
            <a:r>
              <a:rPr lang="es-AR" sz="2800" dirty="0" smtClean="0"/>
              <a:t>Videojuegos</a:t>
            </a: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850" y="3141663"/>
            <a:ext cx="5211763" cy="331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2 Marcador de contenido"/>
          <p:cNvSpPr txBox="1">
            <a:spLocks/>
          </p:cNvSpPr>
          <p:nvPr/>
        </p:nvSpPr>
        <p:spPr bwMode="auto">
          <a:xfrm>
            <a:off x="611188" y="4292600"/>
            <a:ext cx="2665412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defRPr/>
            </a:pPr>
            <a:r>
              <a:rPr lang="es-AR" sz="2400" dirty="0" smtClean="0">
                <a:solidFill>
                  <a:srgbClr val="FFFF00"/>
                </a:solidFill>
              </a:rPr>
              <a:t>Programación</a:t>
            </a:r>
          </a:p>
        </p:txBody>
      </p:sp>
      <p:sp>
        <p:nvSpPr>
          <p:cNvPr id="9" name="2 Marcador de contenido"/>
          <p:cNvSpPr txBox="1">
            <a:spLocks/>
          </p:cNvSpPr>
          <p:nvPr/>
        </p:nvSpPr>
        <p:spPr bwMode="auto">
          <a:xfrm>
            <a:off x="141288" y="3716338"/>
            <a:ext cx="8713787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defRPr/>
            </a:pPr>
            <a:r>
              <a:rPr lang="es-AR" sz="2800" dirty="0" smtClean="0"/>
              <a:t>Requieren:</a:t>
            </a:r>
          </a:p>
        </p:txBody>
      </p:sp>
      <p:sp>
        <p:nvSpPr>
          <p:cNvPr id="10" name="2 Marcador de contenido"/>
          <p:cNvSpPr txBox="1">
            <a:spLocks/>
          </p:cNvSpPr>
          <p:nvPr/>
        </p:nvSpPr>
        <p:spPr bwMode="auto">
          <a:xfrm>
            <a:off x="611188" y="4797425"/>
            <a:ext cx="2665412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defRPr/>
            </a:pPr>
            <a:r>
              <a:rPr lang="es-AR" sz="2400" dirty="0" smtClean="0">
                <a:solidFill>
                  <a:srgbClr val="FFFF00"/>
                </a:solidFill>
              </a:rPr>
              <a:t>Hardware</a:t>
            </a:r>
          </a:p>
        </p:txBody>
      </p:sp>
      <p:sp>
        <p:nvSpPr>
          <p:cNvPr id="11" name="2 Marcador de contenido"/>
          <p:cNvSpPr txBox="1">
            <a:spLocks/>
          </p:cNvSpPr>
          <p:nvPr/>
        </p:nvSpPr>
        <p:spPr bwMode="auto">
          <a:xfrm>
            <a:off x="611188" y="5264150"/>
            <a:ext cx="3297237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defRPr/>
            </a:pPr>
            <a:r>
              <a:rPr lang="es-AR" sz="2400" dirty="0" smtClean="0">
                <a:solidFill>
                  <a:srgbClr val="FFFF00"/>
                </a:solidFill>
              </a:rPr>
              <a:t>Mucha matemática</a:t>
            </a:r>
          </a:p>
        </p:txBody>
      </p:sp>
      <p:sp>
        <p:nvSpPr>
          <p:cNvPr id="12" name="2 Marcador de contenido"/>
          <p:cNvSpPr txBox="1">
            <a:spLocks/>
          </p:cNvSpPr>
          <p:nvPr/>
        </p:nvSpPr>
        <p:spPr bwMode="auto">
          <a:xfrm>
            <a:off x="611188" y="5768975"/>
            <a:ext cx="3297237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defRPr/>
            </a:pPr>
            <a:r>
              <a:rPr lang="es-AR" sz="2400" dirty="0" smtClean="0">
                <a:solidFill>
                  <a:srgbClr val="FFFF00"/>
                </a:solidFill>
              </a:rPr>
              <a:t>Son divertidos!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6" grpId="0" build="p"/>
      <p:bldP spid="8" grpId="0" build="p"/>
      <p:bldP spid="9" grpId="0" build="p"/>
      <p:bldP spid="10" grpId="0" build="p"/>
      <p:bldP spid="11" grpId="0" build="p"/>
      <p:bldP spid="1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AR" dirty="0"/>
              <a:t>Escenario 3D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03188" y="1447800"/>
            <a:ext cx="4324350" cy="612775"/>
          </a:xfrm>
        </p:spPr>
        <p:txBody>
          <a:bodyPr/>
          <a:lstStyle/>
          <a:p>
            <a:pPr>
              <a:defRPr/>
            </a:pPr>
            <a:r>
              <a:rPr lang="es-AR" sz="2800" dirty="0" smtClean="0"/>
              <a:t>R3: (x, y, z)</a:t>
            </a:r>
          </a:p>
        </p:txBody>
      </p:sp>
      <p:sp>
        <p:nvSpPr>
          <p:cNvPr id="7172" name="39 Forma libre"/>
          <p:cNvSpPr>
            <a:spLocks/>
          </p:cNvSpPr>
          <p:nvPr/>
        </p:nvSpPr>
        <p:spPr bwMode="auto">
          <a:xfrm>
            <a:off x="1114425" y="5353050"/>
            <a:ext cx="1562100" cy="933450"/>
          </a:xfrm>
          <a:custGeom>
            <a:avLst/>
            <a:gdLst>
              <a:gd name="T0" fmla="*/ 0 w 1562100"/>
              <a:gd name="T1" fmla="*/ 929045 h 934081"/>
              <a:gd name="T2" fmla="*/ 66675 w 1562100"/>
              <a:gd name="T3" fmla="*/ 843782 h 934081"/>
              <a:gd name="T4" fmla="*/ 142875 w 1562100"/>
              <a:gd name="T5" fmla="*/ 805887 h 934081"/>
              <a:gd name="T6" fmla="*/ 295275 w 1562100"/>
              <a:gd name="T7" fmla="*/ 730097 h 934081"/>
              <a:gd name="T8" fmla="*/ 514350 w 1562100"/>
              <a:gd name="T9" fmla="*/ 606941 h 934081"/>
              <a:gd name="T10" fmla="*/ 600075 w 1562100"/>
              <a:gd name="T11" fmla="*/ 569047 h 934081"/>
              <a:gd name="T12" fmla="*/ 752475 w 1562100"/>
              <a:gd name="T13" fmla="*/ 445889 h 934081"/>
              <a:gd name="T14" fmla="*/ 847725 w 1562100"/>
              <a:gd name="T15" fmla="*/ 389047 h 934081"/>
              <a:gd name="T16" fmla="*/ 1009650 w 1562100"/>
              <a:gd name="T17" fmla="*/ 284837 h 934081"/>
              <a:gd name="T18" fmla="*/ 1152525 w 1562100"/>
              <a:gd name="T19" fmla="*/ 209047 h 934081"/>
              <a:gd name="T20" fmla="*/ 1266825 w 1562100"/>
              <a:gd name="T21" fmla="*/ 142731 h 934081"/>
              <a:gd name="T22" fmla="*/ 1323975 w 1562100"/>
              <a:gd name="T23" fmla="*/ 114312 h 934081"/>
              <a:gd name="T24" fmla="*/ 1457325 w 1562100"/>
              <a:gd name="T25" fmla="*/ 66946 h 934081"/>
              <a:gd name="T26" fmla="*/ 1495425 w 1562100"/>
              <a:gd name="T27" fmla="*/ 47995 h 934081"/>
              <a:gd name="T28" fmla="*/ 1552575 w 1562100"/>
              <a:gd name="T29" fmla="*/ 631 h 934081"/>
              <a:gd name="T30" fmla="*/ 1562100 w 1562100"/>
              <a:gd name="T31" fmla="*/ 631 h 93408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562100" h="934081">
                <a:moveTo>
                  <a:pt x="0" y="934081"/>
                </a:moveTo>
                <a:cubicBezTo>
                  <a:pt x="22225" y="905506"/>
                  <a:pt x="39319" y="872065"/>
                  <a:pt x="66675" y="848356"/>
                </a:cubicBezTo>
                <a:cubicBezTo>
                  <a:pt x="88135" y="829757"/>
                  <a:pt x="118524" y="824867"/>
                  <a:pt x="142875" y="810256"/>
                </a:cubicBezTo>
                <a:cubicBezTo>
                  <a:pt x="341917" y="690831"/>
                  <a:pt x="64692" y="831144"/>
                  <a:pt x="295275" y="734056"/>
                </a:cubicBezTo>
                <a:cubicBezTo>
                  <a:pt x="409347" y="686026"/>
                  <a:pt x="393778" y="675997"/>
                  <a:pt x="514350" y="610231"/>
                </a:cubicBezTo>
                <a:cubicBezTo>
                  <a:pt x="541802" y="595257"/>
                  <a:pt x="572676" y="587201"/>
                  <a:pt x="600075" y="572131"/>
                </a:cubicBezTo>
                <a:cubicBezTo>
                  <a:pt x="880343" y="417983"/>
                  <a:pt x="585756" y="581681"/>
                  <a:pt x="752475" y="448306"/>
                </a:cubicBezTo>
                <a:cubicBezTo>
                  <a:pt x="781388" y="425176"/>
                  <a:pt x="816392" y="410884"/>
                  <a:pt x="847725" y="391156"/>
                </a:cubicBezTo>
                <a:cubicBezTo>
                  <a:pt x="902128" y="356902"/>
                  <a:pt x="953451" y="317602"/>
                  <a:pt x="1009650" y="286381"/>
                </a:cubicBezTo>
                <a:cubicBezTo>
                  <a:pt x="1113993" y="228413"/>
                  <a:pt x="1066137" y="253375"/>
                  <a:pt x="1152525" y="210181"/>
                </a:cubicBezTo>
                <a:cubicBezTo>
                  <a:pt x="1202967" y="142926"/>
                  <a:pt x="1158841" y="186700"/>
                  <a:pt x="1266825" y="143506"/>
                </a:cubicBezTo>
                <a:cubicBezTo>
                  <a:pt x="1286600" y="135596"/>
                  <a:pt x="1304200" y="122841"/>
                  <a:pt x="1323975" y="114931"/>
                </a:cubicBezTo>
                <a:cubicBezTo>
                  <a:pt x="1445672" y="66252"/>
                  <a:pt x="1370522" y="105885"/>
                  <a:pt x="1457325" y="67306"/>
                </a:cubicBezTo>
                <a:cubicBezTo>
                  <a:pt x="1470300" y="61539"/>
                  <a:pt x="1483871" y="56509"/>
                  <a:pt x="1495425" y="48256"/>
                </a:cubicBezTo>
                <a:cubicBezTo>
                  <a:pt x="1544578" y="13147"/>
                  <a:pt x="1502183" y="25827"/>
                  <a:pt x="1552575" y="631"/>
                </a:cubicBezTo>
                <a:cubicBezTo>
                  <a:pt x="1555415" y="-789"/>
                  <a:pt x="1558925" y="631"/>
                  <a:pt x="1562100" y="631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s-AR"/>
          </a:p>
        </p:txBody>
      </p:sp>
      <p:sp>
        <p:nvSpPr>
          <p:cNvPr id="5" name="2 Marcador de contenido"/>
          <p:cNvSpPr txBox="1">
            <a:spLocks/>
          </p:cNvSpPr>
          <p:nvPr/>
        </p:nvSpPr>
        <p:spPr bwMode="auto">
          <a:xfrm>
            <a:off x="179388" y="2185988"/>
            <a:ext cx="4324350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defRPr/>
            </a:pPr>
            <a:r>
              <a:rPr lang="es-AR" sz="2800" dirty="0" smtClean="0"/>
              <a:t>Triángulos</a:t>
            </a:r>
          </a:p>
        </p:txBody>
      </p:sp>
      <p:sp>
        <p:nvSpPr>
          <p:cNvPr id="4" name="3 Triángulo isósceles"/>
          <p:cNvSpPr>
            <a:spLocks noChangeArrowheads="1"/>
          </p:cNvSpPr>
          <p:nvPr/>
        </p:nvSpPr>
        <p:spPr bwMode="auto">
          <a:xfrm>
            <a:off x="2051050" y="1341438"/>
            <a:ext cx="3025775" cy="15113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2997200"/>
            <a:ext cx="2190750" cy="237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 Triángulo rectángulo"/>
          <p:cNvSpPr/>
          <p:nvPr/>
        </p:nvSpPr>
        <p:spPr bwMode="auto">
          <a:xfrm>
            <a:off x="323850" y="3284538"/>
            <a:ext cx="1727200" cy="1728787"/>
          </a:xfrm>
          <a:prstGeom prst="rtTriangle">
            <a:avLst/>
          </a:prstGeom>
          <a:solidFill>
            <a:schemeClr val="bg1">
              <a:lumMod val="60000"/>
              <a:lumOff val="40000"/>
            </a:schemeClr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/>
          <a:lstStyle/>
          <a:p>
            <a:pPr eaLnBrk="0" hangingPunct="0">
              <a:defRPr/>
            </a:pPr>
            <a:endParaRPr lang="es-ES" sz="2400">
              <a:latin typeface="Times New Roman" pitchFamily="18" charset="0"/>
            </a:endParaRPr>
          </a:p>
        </p:txBody>
      </p:sp>
      <p:sp>
        <p:nvSpPr>
          <p:cNvPr id="10" name="9 Triángulo rectángulo"/>
          <p:cNvSpPr/>
          <p:nvPr/>
        </p:nvSpPr>
        <p:spPr bwMode="auto">
          <a:xfrm rot="10800000">
            <a:off x="395288" y="3284538"/>
            <a:ext cx="1728787" cy="1728787"/>
          </a:xfrm>
          <a:prstGeom prst="rtTriangle">
            <a:avLst/>
          </a:prstGeom>
          <a:solidFill>
            <a:schemeClr val="bg2">
              <a:lumMod val="40000"/>
              <a:lumOff val="60000"/>
            </a:schemeClr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/>
          <a:lstStyle/>
          <a:p>
            <a:pPr eaLnBrk="0" hangingPunct="0">
              <a:defRPr/>
            </a:pPr>
            <a:endParaRPr lang="es-ES" sz="2400">
              <a:latin typeface="Times New Roman" pitchFamily="18" charset="0"/>
            </a:endParaRPr>
          </a:p>
        </p:txBody>
      </p:sp>
      <p:sp>
        <p:nvSpPr>
          <p:cNvPr id="11" name="2 Marcador de contenido"/>
          <p:cNvSpPr txBox="1">
            <a:spLocks/>
          </p:cNvSpPr>
          <p:nvPr/>
        </p:nvSpPr>
        <p:spPr bwMode="auto">
          <a:xfrm>
            <a:off x="4859338" y="1231900"/>
            <a:ext cx="3457575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defRPr/>
            </a:pPr>
            <a:r>
              <a:rPr lang="es-AR" sz="2400" dirty="0" smtClean="0">
                <a:solidFill>
                  <a:srgbClr val="FFFF00"/>
                </a:solidFill>
              </a:rPr>
              <a:t>Polígono mas simple</a:t>
            </a:r>
          </a:p>
        </p:txBody>
      </p:sp>
      <p:sp>
        <p:nvSpPr>
          <p:cNvPr id="12" name="2 Marcador de contenido"/>
          <p:cNvSpPr txBox="1">
            <a:spLocks/>
          </p:cNvSpPr>
          <p:nvPr/>
        </p:nvSpPr>
        <p:spPr bwMode="auto">
          <a:xfrm>
            <a:off x="4859338" y="1700213"/>
            <a:ext cx="3457575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defRPr/>
            </a:pPr>
            <a:r>
              <a:rPr lang="es-AR" sz="2400" dirty="0" err="1" smtClean="0">
                <a:solidFill>
                  <a:srgbClr val="FFFF00"/>
                </a:solidFill>
              </a:rPr>
              <a:t>Coplanar</a:t>
            </a:r>
            <a:endParaRPr lang="es-AR" sz="2400" dirty="0" smtClean="0">
              <a:solidFill>
                <a:srgbClr val="FFFF00"/>
              </a:solidFill>
            </a:endParaRPr>
          </a:p>
        </p:txBody>
      </p:sp>
      <p:sp>
        <p:nvSpPr>
          <p:cNvPr id="13" name="2 Marcador de contenido"/>
          <p:cNvSpPr txBox="1">
            <a:spLocks/>
          </p:cNvSpPr>
          <p:nvPr/>
        </p:nvSpPr>
        <p:spPr bwMode="auto">
          <a:xfrm>
            <a:off x="4859338" y="2168525"/>
            <a:ext cx="4321175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defRPr/>
            </a:pPr>
            <a:r>
              <a:rPr lang="es-AR" sz="2400" dirty="0" smtClean="0">
                <a:solidFill>
                  <a:srgbClr val="FFFF00"/>
                </a:solidFill>
              </a:rPr>
              <a:t>Coordenadas </a:t>
            </a:r>
            <a:r>
              <a:rPr lang="es-AR" sz="2400" dirty="0" err="1" smtClean="0">
                <a:solidFill>
                  <a:srgbClr val="FFFF00"/>
                </a:solidFill>
              </a:rPr>
              <a:t>baricéntricas</a:t>
            </a:r>
            <a:endParaRPr lang="es-AR" sz="2400" dirty="0" smtClean="0">
              <a:solidFill>
                <a:srgbClr val="FFFF00"/>
              </a:solidFill>
            </a:endParaRPr>
          </a:p>
        </p:txBody>
      </p:sp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2897188"/>
            <a:ext cx="2155825" cy="2503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4683125"/>
            <a:ext cx="3849688" cy="215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150" y="2997200"/>
            <a:ext cx="2355850" cy="193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4" grpId="0" animBg="1"/>
      <p:bldP spid="6" grpId="0" animBg="1"/>
      <p:bldP spid="10" grpId="0" animBg="1"/>
      <p:bldP spid="11" grpId="0" build="p"/>
      <p:bldP spid="12" grpId="0" build="p"/>
      <p:bldP spid="1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39750" y="2565400"/>
            <a:ext cx="7924800" cy="1066800"/>
          </a:xfrm>
        </p:spPr>
        <p:txBody>
          <a:bodyPr/>
          <a:lstStyle/>
          <a:p>
            <a:pPr>
              <a:defRPr/>
            </a:pPr>
            <a:r>
              <a:rPr lang="es-AR" sz="5400" u="sng" dirty="0" smtClean="0"/>
              <a:t>Demo 1 – Modelos 3D</a:t>
            </a:r>
            <a:endParaRPr lang="es-AR" sz="5400" u="sng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AR" dirty="0" smtClean="0"/>
              <a:t>Pantallas</a:t>
            </a:r>
            <a:endParaRPr lang="es-AR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03188" y="1303338"/>
            <a:ext cx="4324350" cy="612775"/>
          </a:xfrm>
        </p:spPr>
        <p:txBody>
          <a:bodyPr/>
          <a:lstStyle/>
          <a:p>
            <a:pPr>
              <a:defRPr/>
            </a:pPr>
            <a:r>
              <a:rPr lang="es-AR" sz="2800" dirty="0" smtClean="0"/>
              <a:t>Son 2D</a:t>
            </a:r>
          </a:p>
        </p:txBody>
      </p:sp>
      <p:sp>
        <p:nvSpPr>
          <p:cNvPr id="9220" name="39 Forma libre"/>
          <p:cNvSpPr>
            <a:spLocks/>
          </p:cNvSpPr>
          <p:nvPr/>
        </p:nvSpPr>
        <p:spPr bwMode="auto">
          <a:xfrm>
            <a:off x="1114425" y="5353050"/>
            <a:ext cx="1562100" cy="933450"/>
          </a:xfrm>
          <a:custGeom>
            <a:avLst/>
            <a:gdLst>
              <a:gd name="T0" fmla="*/ 0 w 1562100"/>
              <a:gd name="T1" fmla="*/ 929045 h 934081"/>
              <a:gd name="T2" fmla="*/ 66675 w 1562100"/>
              <a:gd name="T3" fmla="*/ 843782 h 934081"/>
              <a:gd name="T4" fmla="*/ 142875 w 1562100"/>
              <a:gd name="T5" fmla="*/ 805887 h 934081"/>
              <a:gd name="T6" fmla="*/ 295275 w 1562100"/>
              <a:gd name="T7" fmla="*/ 730097 h 934081"/>
              <a:gd name="T8" fmla="*/ 514350 w 1562100"/>
              <a:gd name="T9" fmla="*/ 606941 h 934081"/>
              <a:gd name="T10" fmla="*/ 600075 w 1562100"/>
              <a:gd name="T11" fmla="*/ 569047 h 934081"/>
              <a:gd name="T12" fmla="*/ 752475 w 1562100"/>
              <a:gd name="T13" fmla="*/ 445889 h 934081"/>
              <a:gd name="T14" fmla="*/ 847725 w 1562100"/>
              <a:gd name="T15" fmla="*/ 389047 h 934081"/>
              <a:gd name="T16" fmla="*/ 1009650 w 1562100"/>
              <a:gd name="T17" fmla="*/ 284837 h 934081"/>
              <a:gd name="T18" fmla="*/ 1152525 w 1562100"/>
              <a:gd name="T19" fmla="*/ 209047 h 934081"/>
              <a:gd name="T20" fmla="*/ 1266825 w 1562100"/>
              <a:gd name="T21" fmla="*/ 142731 h 934081"/>
              <a:gd name="T22" fmla="*/ 1323975 w 1562100"/>
              <a:gd name="T23" fmla="*/ 114312 h 934081"/>
              <a:gd name="T24" fmla="*/ 1457325 w 1562100"/>
              <a:gd name="T25" fmla="*/ 66946 h 934081"/>
              <a:gd name="T26" fmla="*/ 1495425 w 1562100"/>
              <a:gd name="T27" fmla="*/ 47995 h 934081"/>
              <a:gd name="T28" fmla="*/ 1552575 w 1562100"/>
              <a:gd name="T29" fmla="*/ 631 h 934081"/>
              <a:gd name="T30" fmla="*/ 1562100 w 1562100"/>
              <a:gd name="T31" fmla="*/ 631 h 93408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562100" h="934081">
                <a:moveTo>
                  <a:pt x="0" y="934081"/>
                </a:moveTo>
                <a:cubicBezTo>
                  <a:pt x="22225" y="905506"/>
                  <a:pt x="39319" y="872065"/>
                  <a:pt x="66675" y="848356"/>
                </a:cubicBezTo>
                <a:cubicBezTo>
                  <a:pt x="88135" y="829757"/>
                  <a:pt x="118524" y="824867"/>
                  <a:pt x="142875" y="810256"/>
                </a:cubicBezTo>
                <a:cubicBezTo>
                  <a:pt x="341917" y="690831"/>
                  <a:pt x="64692" y="831144"/>
                  <a:pt x="295275" y="734056"/>
                </a:cubicBezTo>
                <a:cubicBezTo>
                  <a:pt x="409347" y="686026"/>
                  <a:pt x="393778" y="675997"/>
                  <a:pt x="514350" y="610231"/>
                </a:cubicBezTo>
                <a:cubicBezTo>
                  <a:pt x="541802" y="595257"/>
                  <a:pt x="572676" y="587201"/>
                  <a:pt x="600075" y="572131"/>
                </a:cubicBezTo>
                <a:cubicBezTo>
                  <a:pt x="880343" y="417983"/>
                  <a:pt x="585756" y="581681"/>
                  <a:pt x="752475" y="448306"/>
                </a:cubicBezTo>
                <a:cubicBezTo>
                  <a:pt x="781388" y="425176"/>
                  <a:pt x="816392" y="410884"/>
                  <a:pt x="847725" y="391156"/>
                </a:cubicBezTo>
                <a:cubicBezTo>
                  <a:pt x="902128" y="356902"/>
                  <a:pt x="953451" y="317602"/>
                  <a:pt x="1009650" y="286381"/>
                </a:cubicBezTo>
                <a:cubicBezTo>
                  <a:pt x="1113993" y="228413"/>
                  <a:pt x="1066137" y="253375"/>
                  <a:pt x="1152525" y="210181"/>
                </a:cubicBezTo>
                <a:cubicBezTo>
                  <a:pt x="1202967" y="142926"/>
                  <a:pt x="1158841" y="186700"/>
                  <a:pt x="1266825" y="143506"/>
                </a:cubicBezTo>
                <a:cubicBezTo>
                  <a:pt x="1286600" y="135596"/>
                  <a:pt x="1304200" y="122841"/>
                  <a:pt x="1323975" y="114931"/>
                </a:cubicBezTo>
                <a:cubicBezTo>
                  <a:pt x="1445672" y="66252"/>
                  <a:pt x="1370522" y="105885"/>
                  <a:pt x="1457325" y="67306"/>
                </a:cubicBezTo>
                <a:cubicBezTo>
                  <a:pt x="1470300" y="61539"/>
                  <a:pt x="1483871" y="56509"/>
                  <a:pt x="1495425" y="48256"/>
                </a:cubicBezTo>
                <a:cubicBezTo>
                  <a:pt x="1544578" y="13147"/>
                  <a:pt x="1502183" y="25827"/>
                  <a:pt x="1552575" y="631"/>
                </a:cubicBezTo>
                <a:cubicBezTo>
                  <a:pt x="1555415" y="-789"/>
                  <a:pt x="1558925" y="631"/>
                  <a:pt x="1562100" y="631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/>
          <a:lstStyle/>
          <a:p>
            <a:endParaRPr lang="es-AR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038" y="1125538"/>
            <a:ext cx="782637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2060575"/>
            <a:ext cx="6408738" cy="484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Abrir llave"/>
          <p:cNvSpPr>
            <a:spLocks/>
          </p:cNvSpPr>
          <p:nvPr/>
        </p:nvSpPr>
        <p:spPr bwMode="auto">
          <a:xfrm rot="-5400000">
            <a:off x="3005137" y="-404812"/>
            <a:ext cx="396875" cy="5905500"/>
          </a:xfrm>
          <a:prstGeom prst="leftBrace">
            <a:avLst>
              <a:gd name="adj1" fmla="val 118213"/>
              <a:gd name="adj2" fmla="val 50000"/>
            </a:avLst>
          </a:prstGeom>
          <a:solidFill>
            <a:schemeClr val="accent1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10" name="2 Marcador de contenido"/>
          <p:cNvSpPr txBox="1">
            <a:spLocks/>
          </p:cNvSpPr>
          <p:nvPr/>
        </p:nvSpPr>
        <p:spPr bwMode="auto">
          <a:xfrm>
            <a:off x="1871663" y="2746375"/>
            <a:ext cx="2663825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  <a:defRPr/>
            </a:pPr>
            <a:r>
              <a:rPr lang="es-AR" sz="2400" dirty="0" smtClean="0">
                <a:solidFill>
                  <a:srgbClr val="FFFF00"/>
                </a:solidFill>
              </a:rPr>
              <a:t>Ancho: 1920</a:t>
            </a:r>
          </a:p>
        </p:txBody>
      </p:sp>
      <p:sp>
        <p:nvSpPr>
          <p:cNvPr id="11" name="10 Abrir llave"/>
          <p:cNvSpPr>
            <a:spLocks/>
          </p:cNvSpPr>
          <p:nvPr/>
        </p:nvSpPr>
        <p:spPr bwMode="auto">
          <a:xfrm rot="10800000">
            <a:off x="250825" y="2349500"/>
            <a:ext cx="398463" cy="3314700"/>
          </a:xfrm>
          <a:prstGeom prst="leftBrace">
            <a:avLst>
              <a:gd name="adj1" fmla="val 117694"/>
              <a:gd name="adj2" fmla="val 50000"/>
            </a:avLst>
          </a:prstGeom>
          <a:solidFill>
            <a:schemeClr val="accent1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12" name="2 Marcador de contenido"/>
          <p:cNvSpPr txBox="1">
            <a:spLocks/>
          </p:cNvSpPr>
          <p:nvPr/>
        </p:nvSpPr>
        <p:spPr bwMode="auto">
          <a:xfrm>
            <a:off x="704850" y="3700463"/>
            <a:ext cx="1779588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  <a:defRPr/>
            </a:pPr>
            <a:r>
              <a:rPr lang="es-AR" sz="2400" dirty="0" smtClean="0">
                <a:solidFill>
                  <a:srgbClr val="FFFF00"/>
                </a:solidFill>
              </a:rPr>
              <a:t>Alto: 1080</a:t>
            </a:r>
          </a:p>
        </p:txBody>
      </p:sp>
      <p:sp>
        <p:nvSpPr>
          <p:cNvPr id="14" name="2 Marcador de contenido"/>
          <p:cNvSpPr txBox="1">
            <a:spLocks/>
          </p:cNvSpPr>
          <p:nvPr/>
        </p:nvSpPr>
        <p:spPr bwMode="auto">
          <a:xfrm>
            <a:off x="6480175" y="1196975"/>
            <a:ext cx="2663825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defRPr/>
            </a:pPr>
            <a:r>
              <a:rPr lang="es-AR" sz="2400" dirty="0" smtClean="0">
                <a:solidFill>
                  <a:schemeClr val="bg1">
                    <a:lumMod val="20000"/>
                    <a:lumOff val="80000"/>
                  </a:schemeClr>
                </a:solidFill>
              </a:rPr>
              <a:t>Resolución</a:t>
            </a:r>
          </a:p>
        </p:txBody>
      </p:sp>
      <p:sp>
        <p:nvSpPr>
          <p:cNvPr id="15" name="2 Marcador de contenido"/>
          <p:cNvSpPr txBox="1">
            <a:spLocks/>
          </p:cNvSpPr>
          <p:nvPr/>
        </p:nvSpPr>
        <p:spPr bwMode="auto">
          <a:xfrm>
            <a:off x="6480175" y="2355850"/>
            <a:ext cx="2663825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defRPr/>
            </a:pPr>
            <a:r>
              <a:rPr lang="es-AR" sz="2400" dirty="0" smtClean="0">
                <a:solidFill>
                  <a:schemeClr val="bg1">
                    <a:lumMod val="20000"/>
                    <a:lumOff val="80000"/>
                  </a:schemeClr>
                </a:solidFill>
              </a:rPr>
              <a:t>Full-HD</a:t>
            </a:r>
          </a:p>
        </p:txBody>
      </p:sp>
      <p:sp>
        <p:nvSpPr>
          <p:cNvPr id="17" name="2 Marcador de contenido"/>
          <p:cNvSpPr txBox="1">
            <a:spLocks/>
          </p:cNvSpPr>
          <p:nvPr/>
        </p:nvSpPr>
        <p:spPr bwMode="auto">
          <a:xfrm>
            <a:off x="6465888" y="2892425"/>
            <a:ext cx="2663825" cy="103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defRPr/>
            </a:pPr>
            <a:r>
              <a:rPr lang="es-AR" sz="2400" dirty="0" err="1" smtClean="0">
                <a:solidFill>
                  <a:schemeClr val="bg1">
                    <a:lumMod val="20000"/>
                    <a:lumOff val="80000"/>
                  </a:schemeClr>
                </a:solidFill>
              </a:rPr>
              <a:t>Aspect</a:t>
            </a:r>
            <a:r>
              <a:rPr lang="es-AR" sz="2400" dirty="0" smtClean="0">
                <a:solidFill>
                  <a:schemeClr val="bg1">
                    <a:lumMod val="20000"/>
                    <a:lumOff val="80000"/>
                  </a:schemeClr>
                </a:solidFill>
              </a:rPr>
              <a:t> Ratio</a:t>
            </a:r>
            <a:r>
              <a:rPr lang="es-AR" sz="240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 </a:t>
            </a:r>
            <a:r>
              <a:rPr lang="es-AR" sz="2400" dirty="0" smtClean="0">
                <a:solidFill>
                  <a:schemeClr val="bg1">
                    <a:lumMod val="20000"/>
                    <a:lumOff val="80000"/>
                  </a:schemeClr>
                </a:solidFill>
              </a:rPr>
              <a:t>(Ancho / Alto)</a:t>
            </a:r>
          </a:p>
        </p:txBody>
      </p:sp>
      <p:sp>
        <p:nvSpPr>
          <p:cNvPr id="6" name="5 Rectángulo"/>
          <p:cNvSpPr>
            <a:spLocks noChangeArrowheads="1"/>
          </p:cNvSpPr>
          <p:nvPr/>
        </p:nvSpPr>
        <p:spPr bwMode="auto">
          <a:xfrm>
            <a:off x="3419475" y="4610100"/>
            <a:ext cx="342900" cy="306388"/>
          </a:xfrm>
          <a:prstGeom prst="rect">
            <a:avLst/>
          </a:prstGeom>
          <a:solidFill>
            <a:srgbClr val="FF0000">
              <a:alpha val="41176"/>
            </a:srgbClr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sp>
        <p:nvSpPr>
          <p:cNvPr id="19" name="2 Marcador de contenido"/>
          <p:cNvSpPr txBox="1">
            <a:spLocks/>
          </p:cNvSpPr>
          <p:nvPr/>
        </p:nvSpPr>
        <p:spPr bwMode="auto">
          <a:xfrm>
            <a:off x="3865563" y="4506913"/>
            <a:ext cx="1133475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  <a:defRPr/>
            </a:pPr>
            <a:r>
              <a:rPr lang="es-AR" sz="2400" dirty="0" smtClean="0">
                <a:solidFill>
                  <a:srgbClr val="FFFF00"/>
                </a:solidFill>
              </a:rPr>
              <a:t>Pixel</a:t>
            </a:r>
          </a:p>
        </p:txBody>
      </p:sp>
      <p:pic>
        <p:nvPicPr>
          <p:cNvPr id="4403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0" y="3929063"/>
            <a:ext cx="1333500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03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0" y="5360988"/>
            <a:ext cx="1333500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2 Marcador de contenido"/>
          <p:cNvSpPr txBox="1">
            <a:spLocks/>
          </p:cNvSpPr>
          <p:nvPr/>
        </p:nvSpPr>
        <p:spPr bwMode="auto">
          <a:xfrm>
            <a:off x="6516688" y="1736725"/>
            <a:ext cx="2663825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>
              <a:defRPr/>
            </a:pPr>
            <a:r>
              <a:rPr lang="es-AR" sz="2400" dirty="0" smtClean="0">
                <a:solidFill>
                  <a:schemeClr val="bg1">
                    <a:lumMod val="20000"/>
                    <a:lumOff val="80000"/>
                  </a:schemeClr>
                </a:solidFill>
              </a:rPr>
              <a:t>1920x1080</a:t>
            </a:r>
          </a:p>
        </p:txBody>
      </p:sp>
      <p:pic>
        <p:nvPicPr>
          <p:cNvPr id="44040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925" y="3254375"/>
            <a:ext cx="1287463" cy="1227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2 Marcador de contenido"/>
          <p:cNvSpPr txBox="1">
            <a:spLocks/>
          </p:cNvSpPr>
          <p:nvPr/>
        </p:nvSpPr>
        <p:spPr bwMode="auto">
          <a:xfrm>
            <a:off x="4572000" y="3716338"/>
            <a:ext cx="1133475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  <a:defRPr/>
            </a:pPr>
            <a:r>
              <a:rPr lang="es-AR" sz="2400" dirty="0" smtClean="0">
                <a:solidFill>
                  <a:srgbClr val="FFFF00"/>
                </a:solidFill>
              </a:rPr>
              <a:t>RGB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4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4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4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0" grpId="0" build="p"/>
      <p:bldP spid="11" grpId="0" animBg="1"/>
      <p:bldP spid="12" grpId="0" build="p"/>
      <p:bldP spid="14" grpId="0" build="p"/>
      <p:bldP spid="15" grpId="0" build="p"/>
      <p:bldP spid="17" grpId="0" build="p"/>
      <p:bldP spid="6" grpId="0" animBg="1"/>
      <p:bldP spid="19" grpId="0" build="p"/>
      <p:bldP spid="22" grpId="0" build="p"/>
      <p:bldP spid="2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AR" dirty="0"/>
              <a:t>Funcionamiento</a:t>
            </a:r>
          </a:p>
        </p:txBody>
      </p:sp>
      <p:sp>
        <p:nvSpPr>
          <p:cNvPr id="7" name="6 Rectángulo"/>
          <p:cNvSpPr/>
          <p:nvPr/>
        </p:nvSpPr>
        <p:spPr bwMode="auto">
          <a:xfrm>
            <a:off x="323528" y="1857914"/>
            <a:ext cx="2088232" cy="115212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eaLnBrk="0" hangingPunct="0">
              <a:defRPr/>
            </a:pPr>
            <a:r>
              <a:rPr lang="es-AR" sz="4000" dirty="0">
                <a:solidFill>
                  <a:schemeClr val="tx1"/>
                </a:solidFill>
                <a:latin typeface="Times New Roman" pitchFamily="18" charset="0"/>
              </a:rPr>
              <a:t>3D</a:t>
            </a:r>
            <a:endParaRPr lang="es-ES" sz="4000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3132138"/>
            <a:ext cx="1487487" cy="172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9 Rectángulo"/>
          <p:cNvSpPr/>
          <p:nvPr/>
        </p:nvSpPr>
        <p:spPr bwMode="auto">
          <a:xfrm>
            <a:off x="6516216" y="1844824"/>
            <a:ext cx="2088232" cy="115212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 anchorCtr="1"/>
          <a:lstStyle/>
          <a:p>
            <a:pPr eaLnBrk="0" hangingPunct="0">
              <a:defRPr/>
            </a:pPr>
            <a:r>
              <a:rPr lang="es-AR" sz="4000" dirty="0">
                <a:solidFill>
                  <a:schemeClr val="tx1"/>
                </a:solidFill>
                <a:latin typeface="Times New Roman" pitchFamily="18" charset="0"/>
              </a:rPr>
              <a:t>2D</a:t>
            </a:r>
            <a:endParaRPr lang="es-ES" sz="4000" dirty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8" name="7 Flecha derecha"/>
          <p:cNvSpPr>
            <a:spLocks noChangeArrowheads="1"/>
          </p:cNvSpPr>
          <p:nvPr/>
        </p:nvSpPr>
        <p:spPr bwMode="auto">
          <a:xfrm>
            <a:off x="2422525" y="2217738"/>
            <a:ext cx="4094163" cy="274637"/>
          </a:xfrm>
          <a:prstGeom prst="rightArrow">
            <a:avLst>
              <a:gd name="adj1" fmla="val 50000"/>
              <a:gd name="adj2" fmla="val 50037"/>
            </a:avLst>
          </a:prstGeom>
          <a:solidFill>
            <a:schemeClr val="accent1"/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pPr eaLnBrk="0" hangingPunct="0"/>
            <a:endParaRPr lang="es-ES" sz="2400">
              <a:latin typeface="Times New Roman" pitchFamily="18" charset="0"/>
            </a:endParaRP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950" y="3068638"/>
            <a:ext cx="2459038" cy="185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75" y="4149725"/>
            <a:ext cx="2528888" cy="248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5434013"/>
            <a:ext cx="647700" cy="6524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12 Conector recto de flecha"/>
          <p:cNvCxnSpPr>
            <a:endCxn id="15" idx="3"/>
          </p:cNvCxnSpPr>
          <p:nvPr/>
        </p:nvCxnSpPr>
        <p:spPr bwMode="auto">
          <a:xfrm flipH="1" flipV="1">
            <a:off x="2627313" y="5759450"/>
            <a:ext cx="1512887" cy="627063"/>
          </a:xfrm>
          <a:prstGeom prst="straightConnector1">
            <a:avLst/>
          </a:prstGeom>
          <a:ln>
            <a:headEnd type="none" w="sm" len="sm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0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900" y="4860925"/>
            <a:ext cx="647700" cy="6524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1" name="20 Conector recto de flecha"/>
          <p:cNvCxnSpPr/>
          <p:nvPr/>
        </p:nvCxnSpPr>
        <p:spPr bwMode="auto">
          <a:xfrm flipH="1" flipV="1">
            <a:off x="3149600" y="5513388"/>
            <a:ext cx="1206500" cy="723900"/>
          </a:xfrm>
          <a:prstGeom prst="straightConnector1">
            <a:avLst/>
          </a:prstGeom>
          <a:ln>
            <a:headEnd type="none" w="sm" len="sm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2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525" y="4213225"/>
            <a:ext cx="647700" cy="6524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3" name="22 Conector recto de flecha"/>
          <p:cNvCxnSpPr>
            <a:endCxn id="22" idx="2"/>
          </p:cNvCxnSpPr>
          <p:nvPr/>
        </p:nvCxnSpPr>
        <p:spPr bwMode="auto">
          <a:xfrm flipH="1" flipV="1">
            <a:off x="3508375" y="4865688"/>
            <a:ext cx="847725" cy="1009650"/>
          </a:xfrm>
          <a:prstGeom prst="straightConnector1">
            <a:avLst/>
          </a:prstGeom>
          <a:ln>
            <a:headEnd type="none" w="sm" len="sm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0" name="2 Marcador de contenido"/>
          <p:cNvSpPr txBox="1">
            <a:spLocks/>
          </p:cNvSpPr>
          <p:nvPr/>
        </p:nvSpPr>
        <p:spPr bwMode="auto">
          <a:xfrm>
            <a:off x="2987675" y="3068638"/>
            <a:ext cx="2736850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pPr marL="0" indent="0" algn="ctr">
              <a:buFont typeface="Wingdings" pitchFamily="2" charset="2"/>
              <a:buNone/>
              <a:defRPr/>
            </a:pPr>
            <a:r>
              <a:rPr lang="es-AR" sz="2800" dirty="0" smtClean="0">
                <a:solidFill>
                  <a:srgbClr val="FFFF00"/>
                </a:solidFill>
              </a:rPr>
              <a:t>30 FPS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mtClean="0">
                <a:effectLst/>
              </a:rPr>
              <a:t>Proyecciones</a:t>
            </a:r>
            <a:endParaRPr lang="es-ES_tradnl" smtClean="0">
              <a:effectLst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924800" cy="126112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sz="2400" dirty="0" smtClean="0">
                <a:effectLst/>
              </a:rPr>
              <a:t>Para </a:t>
            </a:r>
            <a:r>
              <a:rPr lang="en-US" sz="2400" dirty="0" err="1" smtClean="0">
                <a:effectLst/>
              </a:rPr>
              <a:t>poder</a:t>
            </a:r>
            <a:r>
              <a:rPr lang="en-US" sz="2400" dirty="0" smtClean="0">
                <a:effectLst/>
              </a:rPr>
              <a:t> </a:t>
            </a:r>
            <a:r>
              <a:rPr lang="en-US" sz="2400" dirty="0" err="1" smtClean="0">
                <a:effectLst/>
              </a:rPr>
              <a:t>dibujar</a:t>
            </a:r>
            <a:r>
              <a:rPr lang="en-US" sz="2400" dirty="0" smtClean="0">
                <a:effectLst/>
              </a:rPr>
              <a:t> un </a:t>
            </a:r>
            <a:r>
              <a:rPr lang="en-US" sz="2400" dirty="0" err="1" smtClean="0">
                <a:effectLst/>
              </a:rPr>
              <a:t>escenario</a:t>
            </a:r>
            <a:r>
              <a:rPr lang="en-US" sz="2400" dirty="0" smtClean="0">
                <a:effectLst/>
              </a:rPr>
              <a:t> virtual en </a:t>
            </a:r>
            <a:r>
              <a:rPr lang="en-US" sz="2400" dirty="0" err="1" smtClean="0">
                <a:effectLst/>
              </a:rPr>
              <a:t>una</a:t>
            </a:r>
            <a:r>
              <a:rPr lang="en-US" sz="2400" dirty="0" smtClean="0">
                <a:effectLst/>
              </a:rPr>
              <a:t> </a:t>
            </a:r>
            <a:r>
              <a:rPr lang="en-US" sz="2400" dirty="0" err="1" smtClean="0">
                <a:effectLst/>
              </a:rPr>
              <a:t>pantalla</a:t>
            </a:r>
            <a:r>
              <a:rPr lang="en-US" sz="2400" dirty="0" smtClean="0">
                <a:effectLst/>
              </a:rPr>
              <a:t>  de </a:t>
            </a:r>
            <a:r>
              <a:rPr lang="en-US" sz="2400" dirty="0" err="1" smtClean="0">
                <a:effectLst/>
              </a:rPr>
              <a:t>computadora</a:t>
            </a:r>
            <a:r>
              <a:rPr lang="en-US" sz="2400" dirty="0" smtClean="0">
                <a:effectLst/>
              </a:rPr>
              <a:t> </a:t>
            </a:r>
            <a:r>
              <a:rPr lang="en-US" sz="2400" dirty="0" err="1" smtClean="0">
                <a:effectLst/>
              </a:rPr>
              <a:t>es</a:t>
            </a:r>
            <a:r>
              <a:rPr lang="en-US" sz="2400" dirty="0" smtClean="0">
                <a:effectLst/>
              </a:rPr>
              <a:t> </a:t>
            </a:r>
            <a:r>
              <a:rPr lang="en-US" sz="2400" dirty="0" err="1" smtClean="0">
                <a:effectLst/>
              </a:rPr>
              <a:t>necesario</a:t>
            </a:r>
            <a:r>
              <a:rPr lang="en-US" sz="2400" dirty="0" smtClean="0">
                <a:effectLst/>
              </a:rPr>
              <a:t> </a:t>
            </a:r>
            <a:r>
              <a:rPr lang="en-US" sz="2400" dirty="0" err="1" smtClean="0">
                <a:effectLst/>
              </a:rPr>
              <a:t>transformar</a:t>
            </a:r>
            <a:r>
              <a:rPr lang="en-US" sz="2400" dirty="0" smtClean="0">
                <a:effectLst/>
              </a:rPr>
              <a:t> del </a:t>
            </a:r>
            <a:r>
              <a:rPr lang="en-US" sz="2400" dirty="0" err="1" smtClean="0">
                <a:effectLst/>
              </a:rPr>
              <a:t>espacio</a:t>
            </a:r>
            <a:r>
              <a:rPr lang="en-US" sz="2400" dirty="0" smtClean="0">
                <a:effectLst/>
              </a:rPr>
              <a:t> 3d al </a:t>
            </a:r>
            <a:r>
              <a:rPr lang="en-US" sz="2400" dirty="0" err="1" smtClean="0">
                <a:effectLst/>
              </a:rPr>
              <a:t>espacio</a:t>
            </a:r>
            <a:r>
              <a:rPr lang="en-US" sz="2400" dirty="0" smtClean="0">
                <a:effectLst/>
              </a:rPr>
              <a:t> 2d</a:t>
            </a:r>
            <a:r>
              <a:rPr lang="en-US" sz="2400" dirty="0" smtClean="0">
                <a:effectLst/>
              </a:rPr>
              <a:t>.</a:t>
            </a:r>
            <a:endParaRPr lang="en-US" sz="2400" dirty="0" smtClean="0">
              <a:effectLst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83568" y="3068960"/>
            <a:ext cx="7924800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r>
              <a:rPr lang="en-US" sz="2400" kern="0" dirty="0" err="1" smtClean="0">
                <a:effectLst/>
              </a:rPr>
              <a:t>Ejemplo</a:t>
            </a:r>
            <a:r>
              <a:rPr lang="en-US" sz="2400" kern="0" dirty="0" smtClean="0">
                <a:effectLst/>
              </a:rPr>
              <a:t>:</a:t>
            </a:r>
          </a:p>
          <a:p>
            <a:pPr>
              <a:buFont typeface="Wingdings" pitchFamily="2" charset="2"/>
              <a:buNone/>
            </a:pPr>
            <a:r>
              <a:rPr lang="es-ES_tradnl" sz="3600" kern="0" dirty="0" smtClean="0">
                <a:effectLst/>
              </a:rPr>
              <a:t>		</a:t>
            </a:r>
            <a:r>
              <a:rPr lang="es-ES_tradnl" sz="2400" kern="0" dirty="0" smtClean="0">
                <a:effectLst/>
              </a:rPr>
              <a:t>P:R3--&gt;R2 / P(</a:t>
            </a:r>
            <a:r>
              <a:rPr lang="es-ES_tradnl" sz="2400" kern="0" dirty="0" err="1" smtClean="0">
                <a:effectLst/>
              </a:rPr>
              <a:t>x,y,z</a:t>
            </a:r>
            <a:r>
              <a:rPr lang="es-ES_tradnl" sz="2400" kern="0" dirty="0" smtClean="0">
                <a:effectLst/>
              </a:rPr>
              <a:t>) = (</a:t>
            </a:r>
            <a:r>
              <a:rPr lang="es-ES_tradnl" sz="2400" kern="0" dirty="0" err="1" smtClean="0">
                <a:effectLst/>
              </a:rPr>
              <a:t>x,y</a:t>
            </a:r>
            <a:r>
              <a:rPr lang="es-ES_tradnl" sz="2400" kern="0" dirty="0" smtClean="0">
                <a:effectLst/>
              </a:rPr>
              <a:t>)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755576" y="4581128"/>
            <a:ext cx="7924800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3pPr>
            <a:lvl4pPr marL="1562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4pPr>
            <a:lvl5pPr marL="1981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n"/>
              <a:defRPr kumimoji="1"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</a:defRPr>
            </a:lvl9pPr>
          </a:lstStyle>
          <a:p>
            <a:r>
              <a:rPr lang="en-US" sz="2400" kern="0" dirty="0" err="1" smtClean="0">
                <a:effectLst/>
              </a:rPr>
              <a:t>Ese</a:t>
            </a:r>
            <a:r>
              <a:rPr lang="en-US" sz="2400" kern="0" dirty="0" smtClean="0">
                <a:effectLst/>
              </a:rPr>
              <a:t> </a:t>
            </a:r>
            <a:r>
              <a:rPr lang="en-US" sz="2400" kern="0" dirty="0" err="1" smtClean="0">
                <a:effectLst/>
              </a:rPr>
              <a:t>tipo</a:t>
            </a:r>
            <a:r>
              <a:rPr lang="en-US" sz="2400" kern="0" dirty="0" smtClean="0">
                <a:effectLst/>
              </a:rPr>
              <a:t> de </a:t>
            </a:r>
            <a:r>
              <a:rPr lang="en-US" sz="2400" kern="0" dirty="0" err="1" smtClean="0">
                <a:effectLst/>
              </a:rPr>
              <a:t>transformaciones</a:t>
            </a:r>
            <a:r>
              <a:rPr lang="en-US" sz="2400" kern="0" dirty="0" smtClean="0">
                <a:effectLst/>
              </a:rPr>
              <a:t> se </a:t>
            </a:r>
            <a:r>
              <a:rPr lang="en-US" sz="2400" kern="0" dirty="0" err="1" smtClean="0">
                <a:effectLst/>
              </a:rPr>
              <a:t>las</a:t>
            </a:r>
            <a:r>
              <a:rPr lang="en-US" sz="2400" kern="0" dirty="0" smtClean="0">
                <a:effectLst/>
              </a:rPr>
              <a:t> llama </a:t>
            </a:r>
            <a:r>
              <a:rPr lang="en-US" sz="2400" kern="0" dirty="0" err="1" smtClean="0">
                <a:effectLst/>
              </a:rPr>
              <a:t>proyecciones</a:t>
            </a:r>
            <a:r>
              <a:rPr lang="en-US" sz="2400" kern="0" dirty="0" smtClean="0">
                <a:effectLst/>
              </a:rPr>
              <a:t> </a:t>
            </a:r>
            <a:r>
              <a:rPr lang="en-US" sz="2400" kern="0" dirty="0" err="1" smtClean="0">
                <a:effectLst/>
              </a:rPr>
              <a:t>ortogonales</a:t>
            </a:r>
            <a:r>
              <a:rPr lang="en-US" sz="2400" kern="0" dirty="0" smtClean="0">
                <a:effectLst/>
              </a:rPr>
              <a:t>.</a:t>
            </a:r>
          </a:p>
          <a:p>
            <a:endParaRPr lang="en-US" sz="2000" kern="0" dirty="0" smtClean="0">
              <a:effectLst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  <p:bldP spid="4" grpId="0"/>
      <p:bldP spid="5" grpId="0"/>
    </p:bldLst>
  </p:timing>
</p:sld>
</file>

<file path=ppt/theme/theme1.xml><?xml version="1.0" encoding="utf-8"?>
<a:theme xmlns:a="http://schemas.openxmlformats.org/drawingml/2006/main" name="Plantilla de diseño de centro de negocios">
  <a:themeElements>
    <a:clrScheme name="Tema de Office 1">
      <a:dk1>
        <a:srgbClr val="000066"/>
      </a:dk1>
      <a:lt1>
        <a:srgbClr val="FFFFFF"/>
      </a:lt1>
      <a:dk2>
        <a:srgbClr val="003366"/>
      </a:dk2>
      <a:lt2>
        <a:srgbClr val="FFFFFF"/>
      </a:lt2>
      <a:accent1>
        <a:srgbClr val="8EB3C8"/>
      </a:accent1>
      <a:accent2>
        <a:srgbClr val="6F97B3"/>
      </a:accent2>
      <a:accent3>
        <a:srgbClr val="AAADB8"/>
      </a:accent3>
      <a:accent4>
        <a:srgbClr val="DADADA"/>
      </a:accent4>
      <a:accent5>
        <a:srgbClr val="C6D6E0"/>
      </a:accent5>
      <a:accent6>
        <a:srgbClr val="6488A2"/>
      </a:accent6>
      <a:hlink>
        <a:srgbClr val="556575"/>
      </a:hlink>
      <a:folHlink>
        <a:srgbClr val="3D556F"/>
      </a:folHlink>
    </a:clrScheme>
    <a:fontScheme name="Tema de Office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Tema de Office 1">
        <a:dk1>
          <a:srgbClr val="000066"/>
        </a:dk1>
        <a:lt1>
          <a:srgbClr val="FFFFFF"/>
        </a:lt1>
        <a:dk2>
          <a:srgbClr val="003366"/>
        </a:dk2>
        <a:lt2>
          <a:srgbClr val="FFFFFF"/>
        </a:lt2>
        <a:accent1>
          <a:srgbClr val="8EB3C8"/>
        </a:accent1>
        <a:accent2>
          <a:srgbClr val="6F97B3"/>
        </a:accent2>
        <a:accent3>
          <a:srgbClr val="AAADB8"/>
        </a:accent3>
        <a:accent4>
          <a:srgbClr val="DADADA"/>
        </a:accent4>
        <a:accent5>
          <a:srgbClr val="C6D6E0"/>
        </a:accent5>
        <a:accent6>
          <a:srgbClr val="6488A2"/>
        </a:accent6>
        <a:hlink>
          <a:srgbClr val="556575"/>
        </a:hlink>
        <a:folHlink>
          <a:srgbClr val="3D556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 de diseño de centro de negocios</Template>
  <TotalTime>34292</TotalTime>
  <Words>851</Words>
  <Application>Microsoft Office PowerPoint</Application>
  <PresentationFormat>Presentación en pantalla (4:3)</PresentationFormat>
  <Paragraphs>160</Paragraphs>
  <Slides>28</Slides>
  <Notes>4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29" baseType="lpstr">
      <vt:lpstr>Plantilla de diseño de centro de negocios</vt:lpstr>
      <vt:lpstr>Presentación de PowerPoint</vt:lpstr>
      <vt:lpstr>Técnicas de gráficos por computadora</vt:lpstr>
      <vt:lpstr>Disclaimer</vt:lpstr>
      <vt:lpstr>Introducción</vt:lpstr>
      <vt:lpstr>Escenario 3D</vt:lpstr>
      <vt:lpstr>Demo 1 – Modelos 3D</vt:lpstr>
      <vt:lpstr>Pantallas</vt:lpstr>
      <vt:lpstr>Funcionamiento</vt:lpstr>
      <vt:lpstr>Proyecciones</vt:lpstr>
      <vt:lpstr>Presentación de PowerPoint</vt:lpstr>
      <vt:lpstr>Demo 2 – Proyecciones</vt:lpstr>
      <vt:lpstr>¿Cómo funciona una cámara?</vt:lpstr>
      <vt:lpstr>Simplificaciones</vt:lpstr>
      <vt:lpstr>Proyección en perspectiva</vt:lpstr>
      <vt:lpstr>Clipping</vt:lpstr>
      <vt:lpstr>Presentación de PowerPoint</vt:lpstr>
      <vt:lpstr>Normalizar</vt:lpstr>
      <vt:lpstr>Normalizar</vt:lpstr>
      <vt:lpstr>Matriz</vt:lpstr>
      <vt:lpstr>Coordenadas homogéneas</vt:lpstr>
      <vt:lpstr> Matriz de proyección</vt:lpstr>
      <vt:lpstr>¿Cómo calculamos Z?</vt:lpstr>
      <vt:lpstr> Matriz final</vt:lpstr>
      <vt:lpstr> Uso de matriz</vt:lpstr>
      <vt:lpstr> Rasterización</vt:lpstr>
      <vt:lpstr> Rasterización</vt:lpstr>
      <vt:lpstr> Para seguir viendo</vt:lpstr>
      <vt:lpstr> Clase que viene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Plantilla de power point</dc:title>
  <dc:creator>Leandro</dc:creator>
  <cp:lastModifiedBy>Matias Leone</cp:lastModifiedBy>
  <cp:revision>794</cp:revision>
  <dcterms:created xsi:type="dcterms:W3CDTF">2009-11-20T01:35:05Z</dcterms:created>
  <dcterms:modified xsi:type="dcterms:W3CDTF">2013-08-20T02:37:41Z</dcterms:modified>
</cp:coreProperties>
</file>